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2"/>
  </p:notesMasterIdLst>
  <p:sldIdLst>
    <p:sldId id="296" r:id="rId2"/>
    <p:sldId id="297" r:id="rId3"/>
    <p:sldId id="324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25" r:id="rId26"/>
    <p:sldId id="323" r:id="rId27"/>
    <p:sldId id="319" r:id="rId28"/>
    <p:sldId id="320" r:id="rId29"/>
    <p:sldId id="321" r:id="rId30"/>
    <p:sldId id="322" r:id="rId31"/>
  </p:sldIdLst>
  <p:sldSz cx="12192000" cy="6858000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E85865-A332-EBBD-7C03-AC17F8FE4FB0}" name="Louise Prompers" initials="LP" userId="S::prompers@coutinho.nl::3b171151-0384-416b-9480-d3148e17f0aa" providerId="AD"/>
  <p188:author id="{CE9D8A89-4463-BF0D-7FE5-A984721E9119}" name="Jakop Rigter" initials="JR" userId="6021af2791c4553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422"/>
    <a:srgbClr val="1B4381"/>
    <a:srgbClr val="231E99"/>
    <a:srgbClr val="F8EBCD"/>
    <a:srgbClr val="BEA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4" autoAdjust="0"/>
    <p:restoredTop sz="94660"/>
  </p:normalViewPr>
  <p:slideViewPr>
    <p:cSldViewPr>
      <p:cViewPr varScale="1">
        <p:scale>
          <a:sx n="97" d="100"/>
          <a:sy n="97" d="100"/>
        </p:scale>
        <p:origin x="84" y="2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30F8F03-B079-1ECD-F1AD-C9E5A0784B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EBAF79F-BCE2-1553-D6EB-C4BE962E3C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39044E3-6671-434C-9E37-680A1E5BFBF9}" type="datetimeFigureOut">
              <a:rPr lang="nl-NL" altLang="nl-NL"/>
              <a:pPr/>
              <a:t>6-5-2024</a:t>
            </a:fld>
            <a:endParaRPr lang="nl-NL" altLang="nl-NL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19C38FBB-D7BE-F89B-AE07-ADE0C2D4D40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CCCC7B60-9838-4CE7-66C1-E7E74447C1D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FFEF7A60-0125-146C-075D-8128DCEDCF0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B72D2E70-179A-6E28-E56E-0FCABE052E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D3A57D-F455-40CC-BE76-25C1937BAA3A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6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3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3985" y="1268760"/>
            <a:ext cx="2518833" cy="4968552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1133" y="1268760"/>
            <a:ext cx="7359651" cy="496855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nl-NL" noProof="0"/>
              <a:t>Klik op het pictogram als u een tabel wilt toevoegen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D9CBF2-E7F0-DCFE-2972-C827D0C7DB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3616BF-6917-3861-C6AE-54F0A9D78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B67E23-0480-0725-B273-1E24F7474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40BA1-A495-4B5C-84F0-C4F5F2456909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1441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9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97329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480789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67" y="1556792"/>
            <a:ext cx="4938184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6054" y="1556792"/>
            <a:ext cx="49403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0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404" y="189583"/>
            <a:ext cx="9698633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0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0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73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3" y="1196752"/>
            <a:ext cx="4011084" cy="80201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3"/>
            <a:ext cx="6815667" cy="4929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88841"/>
            <a:ext cx="4011084" cy="41373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3639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6916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744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3245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1585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5360" y="1124744"/>
            <a:ext cx="115932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modelstijlen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  <a:endParaRPr lang="en-US" altLang="nl-NL" dirty="0"/>
          </a:p>
        </p:txBody>
      </p:sp>
      <p:sp>
        <p:nvSpPr>
          <p:cNvPr id="1030" name="Rectangle 16"/>
          <p:cNvSpPr>
            <a:spLocks noChangeArrowheads="1"/>
          </p:cNvSpPr>
          <p:nvPr/>
        </p:nvSpPr>
        <p:spPr bwMode="auto">
          <a:xfrm>
            <a:off x="1" y="0"/>
            <a:ext cx="225636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80000"/>
              <a:buFontTx/>
              <a:buChar char="•"/>
              <a:defRPr/>
            </a:pPr>
            <a:endParaRPr lang="en-US" altLang="nl-NL" sz="300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447660" y="6453336"/>
            <a:ext cx="1295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76C53067-D269-4B43-B693-49A4E38C259A}" type="slidenum">
              <a:rPr lang="nl-NL" altLang="nl-NL" sz="1100" smtClean="0">
                <a:solidFill>
                  <a:schemeClr val="tx1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nl-NL" altLang="nl-NL" sz="1100" dirty="0">
                <a:solidFill>
                  <a:schemeClr val="tx1"/>
                </a:solidFill>
              </a:rPr>
              <a:t> van 30</a:t>
            </a:r>
          </a:p>
        </p:txBody>
      </p:sp>
    </p:spTree>
    <p:extLst>
      <p:ext uri="{BB962C8B-B14F-4D97-AF65-F5344CB8AC3E}">
        <p14:creationId xmlns:p14="http://schemas.microsoft.com/office/powerpoint/2010/main" val="302328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9pPr>
    </p:titleStyle>
    <p:bodyStyle>
      <a:lvl1pPr marL="35877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Arial" panose="020B0604020202020204" pitchFamily="34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07632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435100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79387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3775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6pPr>
      <a:lvl7pPr marL="42322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7pPr>
      <a:lvl8pPr marL="4689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8pPr>
      <a:lvl9pPr marL="5146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95196FF-7A21-9E74-A611-5BDE41FA9C5A}"/>
              </a:ext>
            </a:extLst>
          </p:cNvPr>
          <p:cNvSpPr txBox="1">
            <a:spLocks/>
          </p:cNvSpPr>
          <p:nvPr/>
        </p:nvSpPr>
        <p:spPr>
          <a:xfrm>
            <a:off x="1066800" y="1412777"/>
            <a:ext cx="10363200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sz="5400" kern="0" dirty="0">
                <a:solidFill>
                  <a:srgbClr val="D05422"/>
                </a:solidFill>
              </a:rPr>
              <a:t>8</a:t>
            </a:r>
            <a:r>
              <a:rPr lang="nl-NL" kern="0" dirty="0">
                <a:solidFill>
                  <a:schemeClr val="tx1"/>
                </a:solidFill>
              </a:rPr>
              <a:t> Biologische psychologie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EC028FE-4DB3-EE8F-9159-154E9CD0F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2564904"/>
            <a:ext cx="5914628" cy="33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66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F87395C-FE7C-F958-C92F-1FC007726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920880" cy="5077414"/>
          </a:xfrm>
        </p:spPr>
        <p:txBody>
          <a:bodyPr/>
          <a:lstStyle/>
          <a:p>
            <a:r>
              <a:rPr lang="nl-NL" dirty="0"/>
              <a:t>De genetische aanleg waarmee iemand geboren wordt is een kwestie van geluk of pech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Genetische loterij</a:t>
            </a:r>
          </a:p>
          <a:p>
            <a:pPr lvl="1"/>
            <a:r>
              <a:rPr lang="nl-NL" dirty="0"/>
              <a:t>De persoon zelf heeft er geen enkele invloed op</a:t>
            </a:r>
          </a:p>
          <a:p>
            <a:r>
              <a:rPr lang="nl-NL" dirty="0"/>
              <a:t>Al ons gedrag is erfelijk voorbereid</a:t>
            </a:r>
          </a:p>
          <a:p>
            <a:pPr lvl="1"/>
            <a:r>
              <a:rPr lang="nl-NL" dirty="0"/>
              <a:t>Daar hebben we een maat voor: </a:t>
            </a:r>
            <a:r>
              <a:rPr lang="nl-NL" dirty="0" err="1">
                <a:solidFill>
                  <a:srgbClr val="D05422"/>
                </a:solidFill>
              </a:rPr>
              <a:t>heritabiliteit</a:t>
            </a:r>
            <a:endParaRPr lang="nl-NL" dirty="0">
              <a:solidFill>
                <a:srgbClr val="D05422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6D4375-BF59-D96D-1F83-43D77793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genetica (2) Hoe werkt het?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CF1155A-D319-703F-B19D-CB0059920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507" y="3356992"/>
            <a:ext cx="3178666" cy="212017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4145D8-332A-7ED3-BFEB-EEECAF4F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507" y="1484784"/>
            <a:ext cx="3178666" cy="17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64455AE-4B43-37BB-B276-8F26BA9D3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Iemands DNA kan tijdens het leven (en dus ook tijdens de zwangerschap) veranderen. Dit noemen we </a:t>
            </a:r>
            <a:r>
              <a:rPr lang="nl-NL" dirty="0">
                <a:solidFill>
                  <a:srgbClr val="D05422"/>
                </a:solidFill>
              </a:rPr>
              <a:t>mutaties</a:t>
            </a:r>
            <a:r>
              <a:rPr lang="nl-NL" dirty="0"/>
              <a:t> of </a:t>
            </a:r>
            <a:r>
              <a:rPr lang="nl-NL" dirty="0" err="1">
                <a:solidFill>
                  <a:srgbClr val="D05422"/>
                </a:solidFill>
              </a:rPr>
              <a:t>SNP’s</a:t>
            </a:r>
            <a:endParaRPr lang="nl-NL" dirty="0"/>
          </a:p>
          <a:p>
            <a:pPr lvl="1"/>
            <a:r>
              <a:rPr lang="nl-NL" dirty="0"/>
              <a:t>Mutaties hebben meestal geen invloed op iemands gedrag of kenmerken</a:t>
            </a:r>
          </a:p>
          <a:p>
            <a:pPr lvl="1"/>
            <a:r>
              <a:rPr lang="nl-NL" dirty="0"/>
              <a:t>Maar er zijn uitzonderingen en de effecten kunnen dan groot zijn</a:t>
            </a:r>
          </a:p>
          <a:p>
            <a:r>
              <a:rPr lang="nl-NL" dirty="0"/>
              <a:t>Vrijwel al ons gedrag wordt door meerdere genen voorbereid (of aangestuurd)</a:t>
            </a:r>
          </a:p>
          <a:p>
            <a:pPr lvl="1"/>
            <a:r>
              <a:rPr lang="nl-NL" dirty="0"/>
              <a:t>Meestal honderden genen voor één kenmerk</a:t>
            </a:r>
          </a:p>
          <a:p>
            <a:pPr lvl="1"/>
            <a:r>
              <a:rPr lang="nl-NL" dirty="0" err="1"/>
              <a:t>Polygenetische</a:t>
            </a:r>
            <a:r>
              <a:rPr lang="nl-NL" dirty="0"/>
              <a:t> overerving</a:t>
            </a:r>
          </a:p>
          <a:p>
            <a:pPr lvl="1"/>
            <a:r>
              <a:rPr lang="nl-NL" dirty="0"/>
              <a:t>Eenzelfde gen speelt meestal een rol bij verschillende kenmerken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F2F8F8-2B4F-48BA-76E0-A08AF228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genetica (3) Hoe werkt het?</a:t>
            </a:r>
          </a:p>
        </p:txBody>
      </p:sp>
    </p:spTree>
    <p:extLst>
      <p:ext uri="{BB962C8B-B14F-4D97-AF65-F5344CB8AC3E}">
        <p14:creationId xmlns:p14="http://schemas.microsoft.com/office/powerpoint/2010/main" val="376191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7E74E26-3AB0-ACD4-2F93-1DE05B7C1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665296" cy="4968552"/>
          </a:xfrm>
        </p:spPr>
        <p:txBody>
          <a:bodyPr/>
          <a:lstStyle/>
          <a:p>
            <a:r>
              <a:rPr lang="nl-NL" dirty="0"/>
              <a:t>Bij het ontstaan van gedrag spelen erfelijke </a:t>
            </a:r>
            <a:br>
              <a:rPr lang="nl-NL" dirty="0"/>
            </a:br>
            <a:r>
              <a:rPr lang="nl-NL" dirty="0"/>
              <a:t>invloeden </a:t>
            </a:r>
            <a:r>
              <a:rPr lang="nl-NL" dirty="0">
                <a:solidFill>
                  <a:srgbClr val="D05422"/>
                </a:solidFill>
              </a:rPr>
              <a:t>en</a:t>
            </a:r>
            <a:r>
              <a:rPr lang="nl-NL" dirty="0"/>
              <a:t> omgevingsinvloeden een rol</a:t>
            </a:r>
          </a:p>
          <a:p>
            <a:pPr lvl="1"/>
            <a:r>
              <a:rPr lang="nl-NL" dirty="0"/>
              <a:t>Nature </a:t>
            </a:r>
            <a:r>
              <a:rPr lang="nl-NL" dirty="0" err="1">
                <a:solidFill>
                  <a:srgbClr val="D05422"/>
                </a:solidFill>
              </a:rPr>
              <a:t>and</a:t>
            </a:r>
            <a:r>
              <a:rPr lang="nl-NL" dirty="0"/>
              <a:t> </a:t>
            </a:r>
            <a:r>
              <a:rPr lang="nl-NL" dirty="0" err="1"/>
              <a:t>nurture</a:t>
            </a:r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Men probeert uit te zoeken welke combinaties van aanleg en omgeving het ontstaan van bepaald gedrag uitlokken of remmen</a:t>
            </a:r>
          </a:p>
          <a:p>
            <a:pPr lvl="1"/>
            <a:r>
              <a:rPr lang="nl-NL" dirty="0"/>
              <a:t>Het gaat om een wisselwerking tussen omgeving en aanleg</a:t>
            </a:r>
          </a:p>
          <a:p>
            <a:pPr lvl="1"/>
            <a:r>
              <a:rPr lang="nl-NL" dirty="0"/>
              <a:t>Maar DNA kan ook (blijvend) veranderen door omgevingsinvloeden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D690BE8-FFDD-7D5E-0992-BA800FAC3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genetica (4) Hoe werkt het?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B064F5-F223-9F8D-09E1-77136648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336" y="1340768"/>
            <a:ext cx="322423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FE128D5-33A4-8A49-DAFF-3997F4E0D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737304" cy="4968552"/>
          </a:xfrm>
        </p:spPr>
        <p:txBody>
          <a:bodyPr/>
          <a:lstStyle/>
          <a:p>
            <a:r>
              <a:rPr lang="nl-NL" dirty="0">
                <a:solidFill>
                  <a:srgbClr val="D05422"/>
                </a:solidFill>
              </a:rPr>
              <a:t>Passieve</a:t>
            </a:r>
            <a:r>
              <a:rPr lang="nl-NL" dirty="0"/>
              <a:t> gen-omgevingscorrelatie</a:t>
            </a:r>
          </a:p>
          <a:p>
            <a:pPr lvl="1"/>
            <a:r>
              <a:rPr lang="nl-NL" dirty="0"/>
              <a:t>De kans is groot dat een kind met een bepaalde genetische aanleg opgroeit tussen mensen (ouders, broertjes en zusjes) met dezelfde aanleg</a:t>
            </a:r>
          </a:p>
          <a:p>
            <a:pPr lvl="2"/>
            <a:r>
              <a:rPr lang="nl-NL" dirty="0"/>
              <a:t>Voorbeeld: muzikaal gezin</a:t>
            </a:r>
          </a:p>
          <a:p>
            <a:r>
              <a:rPr lang="nl-NL" dirty="0">
                <a:solidFill>
                  <a:srgbClr val="D05422"/>
                </a:solidFill>
              </a:rPr>
              <a:t>Evocatieve</a:t>
            </a:r>
            <a:r>
              <a:rPr lang="nl-NL" dirty="0"/>
              <a:t> gen-omgevingscorrelatie</a:t>
            </a:r>
          </a:p>
          <a:p>
            <a:pPr lvl="1"/>
            <a:r>
              <a:rPr lang="nl-NL" dirty="0"/>
              <a:t>Kinderen met bepaalde aanleg lokken bij anderen gedrag uit dat deze aanleg bevordert</a:t>
            </a:r>
          </a:p>
          <a:p>
            <a:pPr lvl="2"/>
            <a:r>
              <a:rPr lang="nl-NL" dirty="0"/>
              <a:t>Voorbeeld: een agressief kind lokt bij anderen wellicht ook agressie uit </a:t>
            </a:r>
          </a:p>
          <a:p>
            <a:r>
              <a:rPr lang="nl-NL" dirty="0">
                <a:solidFill>
                  <a:srgbClr val="D05422"/>
                </a:solidFill>
              </a:rPr>
              <a:t>Actieve</a:t>
            </a:r>
            <a:r>
              <a:rPr lang="nl-NL" dirty="0"/>
              <a:t> gen-omgevingscorrelatie</a:t>
            </a:r>
          </a:p>
          <a:p>
            <a:pPr lvl="1"/>
            <a:r>
              <a:rPr lang="nl-NL" dirty="0"/>
              <a:t>Iemand met bepaalde aanleg zoekt een omgeving die bij diens aanleg past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D679C89-9C0F-2CFA-4039-8155312DB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2000"/>
            <a:ext cx="10153127" cy="64638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dirty="0"/>
              <a:t>Drie vormen van samenhang (correlatie) tussen omgeving en aanleg</a:t>
            </a:r>
          </a:p>
        </p:txBody>
      </p:sp>
    </p:spTree>
    <p:extLst>
      <p:ext uri="{BB962C8B-B14F-4D97-AF65-F5344CB8AC3E}">
        <p14:creationId xmlns:p14="http://schemas.microsoft.com/office/powerpoint/2010/main" val="26196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A3BA255-EFCD-6324-4F5E-1970A02C0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593288" cy="4968552"/>
          </a:xfrm>
        </p:spPr>
        <p:txBody>
          <a:bodyPr/>
          <a:lstStyle/>
          <a:p>
            <a:r>
              <a:rPr lang="nl-NL" dirty="0"/>
              <a:t>Kenmerken van een omgeving kunnen iemands DNA (blijvend) veranderen</a:t>
            </a:r>
          </a:p>
          <a:p>
            <a:pPr lvl="1"/>
            <a:r>
              <a:rPr lang="nl-NL" dirty="0"/>
              <a:t>Dit heet </a:t>
            </a:r>
            <a:r>
              <a:rPr lang="nl-NL" dirty="0" err="1">
                <a:solidFill>
                  <a:srgbClr val="D05422"/>
                </a:solidFill>
              </a:rPr>
              <a:t>epigenetica</a:t>
            </a:r>
            <a:endParaRPr lang="nl-NL" dirty="0">
              <a:solidFill>
                <a:srgbClr val="D05422"/>
              </a:solidFill>
            </a:endParaRPr>
          </a:p>
          <a:p>
            <a:pPr lvl="1"/>
            <a:r>
              <a:rPr lang="nl-NL" dirty="0"/>
              <a:t>Voorbeelden</a:t>
            </a:r>
          </a:p>
          <a:p>
            <a:pPr lvl="2"/>
            <a:r>
              <a:rPr lang="nl-NL" dirty="0"/>
              <a:t>Stress en zwangerschapsprocessen</a:t>
            </a:r>
          </a:p>
          <a:p>
            <a:pPr lvl="2"/>
            <a:r>
              <a:rPr lang="nl-NL" dirty="0"/>
              <a:t>Stress en PTSS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17B7573-663C-DC57-4881-590A8940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Gen-omgevingsinteractie</a:t>
            </a:r>
          </a:p>
        </p:txBody>
      </p:sp>
    </p:spTree>
    <p:extLst>
      <p:ext uri="{BB962C8B-B14F-4D97-AF65-F5344CB8AC3E}">
        <p14:creationId xmlns:p14="http://schemas.microsoft.com/office/powerpoint/2010/main" val="11321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63D799C-8834-375A-3D5E-82F1FCBC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Epigenetica</a:t>
            </a:r>
            <a:endParaRPr lang="nl-NL" dirty="0"/>
          </a:p>
        </p:txBody>
      </p:sp>
      <p:pic>
        <p:nvPicPr>
          <p:cNvPr id="9" name="Afbeelding 8" descr="Afbeelding met tekst, cirkel, tekenfilm&#10;&#10;Automatisch gegenereerde beschrijving">
            <a:extLst>
              <a:ext uri="{FF2B5EF4-FFF2-40B4-BE49-F238E27FC236}">
                <a16:creationId xmlns:a16="http://schemas.microsoft.com/office/drawing/2014/main" id="{10DABFF3-C0FE-E4CC-0066-10D50F177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62" y="1196752"/>
            <a:ext cx="4845676" cy="50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1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99E8D92-E049-1312-C6ED-AB5B5E9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van gen-omgevingscorrelatie of -interactie</a:t>
            </a:r>
          </a:p>
        </p:txBody>
      </p:sp>
      <p:pic>
        <p:nvPicPr>
          <p:cNvPr id="6" name="Afbeelding 5" descr="Afbeelding met meisje, tekenfilm, kleding, Menselijk gezicht&#10;&#10;Automatisch gegenereerde beschrijving">
            <a:extLst>
              <a:ext uri="{FF2B5EF4-FFF2-40B4-BE49-F238E27FC236}">
                <a16:creationId xmlns:a16="http://schemas.microsoft.com/office/drawing/2014/main" id="{09D2C255-FEBE-CAE6-6F01-E2F68D8C1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84" y="1124744"/>
            <a:ext cx="965583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6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7E1ED10-2632-9FC1-8435-A2E349340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8208912" cy="4968552"/>
          </a:xfrm>
        </p:spPr>
        <p:txBody>
          <a:bodyPr/>
          <a:lstStyle/>
          <a:p>
            <a:r>
              <a:rPr lang="nl-NL" dirty="0"/>
              <a:t>Startpunt van gedrag ligt in de hersenen</a:t>
            </a:r>
          </a:p>
          <a:p>
            <a:r>
              <a:rPr lang="nl-NL" dirty="0"/>
              <a:t>Razendsnelle toename van gewicht</a:t>
            </a:r>
          </a:p>
          <a:p>
            <a:pPr lvl="1"/>
            <a:r>
              <a:rPr lang="nl-NL" dirty="0"/>
              <a:t>400 gram bij geboorte</a:t>
            </a:r>
          </a:p>
          <a:p>
            <a:pPr lvl="1"/>
            <a:r>
              <a:rPr lang="nl-NL" dirty="0"/>
              <a:t>1.000 gram bij één jaar</a:t>
            </a:r>
          </a:p>
          <a:p>
            <a:pPr lvl="1"/>
            <a:r>
              <a:rPr lang="nl-NL" dirty="0"/>
              <a:t>Maximale gewicht circa 1,5 kilo (twintigste levensjaar)</a:t>
            </a:r>
          </a:p>
          <a:p>
            <a:pPr lvl="1"/>
            <a:r>
              <a:rPr lang="nl-NL" dirty="0"/>
              <a:t>Vervolgens neemt het gewicht geleidelijk af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FBA4E76-3B7D-2BF9-A197-6C8782F7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hersenen (1)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572DE83-938C-E269-13AD-35F915FFB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1412776"/>
            <a:ext cx="3317405" cy="34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CF7E2AB-3A15-8A25-679C-09433048F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Opgebouwd uit zenuwcellen en gliacellen</a:t>
            </a:r>
          </a:p>
          <a:p>
            <a:r>
              <a:rPr lang="nl-NL" dirty="0"/>
              <a:t>Bijna alle zenuwcellen zijn er al bij de geboorte</a:t>
            </a:r>
          </a:p>
          <a:p>
            <a:r>
              <a:rPr lang="nl-NL" dirty="0"/>
              <a:t>Neurotransmitters spelen rol bij informatieoverdracht</a:t>
            </a:r>
          </a:p>
          <a:p>
            <a:pPr lvl="1"/>
            <a:r>
              <a:rPr lang="nl-NL" dirty="0"/>
              <a:t>Meeste psychofarmaca en drugs spelen in op dit proces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A0C3647-F18D-C1F5-D0A5-0C1CC4C1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hersenen (2)</a:t>
            </a:r>
          </a:p>
        </p:txBody>
      </p:sp>
    </p:spTree>
    <p:extLst>
      <p:ext uri="{BB962C8B-B14F-4D97-AF65-F5344CB8AC3E}">
        <p14:creationId xmlns:p14="http://schemas.microsoft.com/office/powerpoint/2010/main" val="34819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50A57E9-8B74-D78D-6182-5F6AB993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Schematische weergave van de werking van neuronen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40EDF3-4D14-583F-6E07-5B90412CE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7588" y="1124744"/>
            <a:ext cx="741682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8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5453631-1F04-087D-AD22-9810223E0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D05422"/>
                </a:solidFill>
              </a:rPr>
              <a:t>Interne factoren</a:t>
            </a:r>
            <a:r>
              <a:rPr lang="nl-NL" dirty="0"/>
              <a:t> staan centraal</a:t>
            </a:r>
          </a:p>
          <a:p>
            <a:pPr lvl="1"/>
            <a:r>
              <a:rPr lang="nl-NL" dirty="0"/>
              <a:t>Gedrag, gedachten, emoties en motieven correleren met een biologisch proces: biologisch correlaat</a:t>
            </a:r>
          </a:p>
          <a:p>
            <a:r>
              <a:rPr lang="nl-NL" dirty="0">
                <a:solidFill>
                  <a:srgbClr val="D05422"/>
                </a:solidFill>
              </a:rPr>
              <a:t>Reductie</a:t>
            </a:r>
          </a:p>
          <a:p>
            <a:pPr lvl="1"/>
            <a:r>
              <a:rPr lang="nl-NL" dirty="0"/>
              <a:t>Oorzaak van gedrag is vast te stellen door de (biologische) mens uiteen te rafelen tot in de kleinste details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B23827-6621-FC03-BFCE-463DE0A1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 biologische psychologie (1)</a:t>
            </a:r>
          </a:p>
        </p:txBody>
      </p:sp>
    </p:spTree>
    <p:extLst>
      <p:ext uri="{BB962C8B-B14F-4D97-AF65-F5344CB8AC3E}">
        <p14:creationId xmlns:p14="http://schemas.microsoft.com/office/powerpoint/2010/main" val="14350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57905F1-7FA8-F1ED-D68B-45C16A46C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4248472" cy="4968552"/>
          </a:xfrm>
        </p:spPr>
        <p:txBody>
          <a:bodyPr/>
          <a:lstStyle/>
          <a:p>
            <a:r>
              <a:rPr lang="nl-NL" dirty="0"/>
              <a:t>Hersenarchitectuur</a:t>
            </a:r>
          </a:p>
          <a:p>
            <a:pPr lvl="1"/>
            <a:r>
              <a:rPr lang="nl-NL" dirty="0"/>
              <a:t>Twee hersenhelften</a:t>
            </a:r>
          </a:p>
          <a:p>
            <a:pPr lvl="1"/>
            <a:r>
              <a:rPr lang="nl-NL" dirty="0"/>
              <a:t>Drie onderdelen van hersenen</a:t>
            </a:r>
          </a:p>
          <a:p>
            <a:pPr lvl="2"/>
            <a:r>
              <a:rPr lang="nl-NL" dirty="0"/>
              <a:t>Grote hersenen</a:t>
            </a:r>
          </a:p>
          <a:p>
            <a:pPr lvl="2"/>
            <a:r>
              <a:rPr lang="nl-NL" dirty="0"/>
              <a:t>Middenhersenen</a:t>
            </a:r>
          </a:p>
          <a:p>
            <a:pPr lvl="2"/>
            <a:r>
              <a:rPr lang="nl-NL" dirty="0"/>
              <a:t>Achterhersenen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E1709B0-BD03-A8DF-0957-B40E5F3F8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hersenen (3)</a:t>
            </a:r>
          </a:p>
        </p:txBody>
      </p:sp>
      <p:pic>
        <p:nvPicPr>
          <p:cNvPr id="6" name="Afbeelding 5" descr="Afbeelding met Graphics, kunst&#10;&#10;Automatisch gegenereerde beschrijving">
            <a:extLst>
              <a:ext uri="{FF2B5EF4-FFF2-40B4-BE49-F238E27FC236}">
                <a16:creationId xmlns:a16="http://schemas.microsoft.com/office/drawing/2014/main" id="{99334AA4-A2FF-FEFC-73F0-93ED4AE54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72" y="1340767"/>
            <a:ext cx="6887969" cy="3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3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8FDC22-1F61-B90D-E1C7-3C1AF6632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8136904" cy="4968552"/>
          </a:xfrm>
        </p:spPr>
        <p:txBody>
          <a:bodyPr/>
          <a:lstStyle/>
          <a:p>
            <a:r>
              <a:rPr lang="nl-NL" dirty="0"/>
              <a:t>Hersenen blijven zich tot na de adolescentie ontwikkelen</a:t>
            </a:r>
          </a:p>
          <a:p>
            <a:pPr lvl="1"/>
            <a:r>
              <a:rPr lang="nl-NL" dirty="0"/>
              <a:t>Overproductie aan synaptische verbindingen</a:t>
            </a:r>
          </a:p>
          <a:p>
            <a:pPr lvl="1"/>
            <a:r>
              <a:rPr lang="nl-NL" dirty="0"/>
              <a:t>Wegsnoeien van die verbindingen (</a:t>
            </a:r>
            <a:r>
              <a:rPr lang="nl-NL" dirty="0" err="1"/>
              <a:t>pruning</a:t>
            </a:r>
            <a:r>
              <a:rPr lang="nl-NL" dirty="0"/>
              <a:t>)</a:t>
            </a:r>
          </a:p>
          <a:p>
            <a:pPr lvl="1"/>
            <a:r>
              <a:rPr lang="nl-NL" dirty="0" err="1"/>
              <a:t>Myelinisatie</a:t>
            </a:r>
            <a:endParaRPr lang="nl-NL" dirty="0"/>
          </a:p>
          <a:p>
            <a:pPr lvl="1"/>
            <a:r>
              <a:rPr lang="nl-NL" dirty="0"/>
              <a:t>Hormonen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171669-51CE-DAF9-A680-CE070A66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hersenen (4)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7C1186A-4A22-6CAA-13AF-792CEA93C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1556791"/>
            <a:ext cx="3118655" cy="31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0F8C5A6-E70F-60A9-C256-40DAA1862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Hersenen zijn enorm kneedbaar (</a:t>
            </a:r>
            <a:r>
              <a:rPr lang="nl-NL" dirty="0">
                <a:solidFill>
                  <a:srgbClr val="D05422"/>
                </a:solidFill>
              </a:rPr>
              <a:t>plasticiteit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Maar niet even kneedbaar op elke leeftijd</a:t>
            </a:r>
          </a:p>
          <a:p>
            <a:pPr lvl="2"/>
            <a:r>
              <a:rPr lang="nl-NL" dirty="0">
                <a:solidFill>
                  <a:srgbClr val="D05422"/>
                </a:solidFill>
              </a:rPr>
              <a:t>Kritieke periode</a:t>
            </a:r>
          </a:p>
          <a:p>
            <a:r>
              <a:rPr lang="nl-NL" dirty="0"/>
              <a:t>Unieke ervaringen van elk individu zorgen ervoor dat diens hersenen ook uniek zijn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Ervaringsafhankelijke plasticiteit</a:t>
            </a:r>
          </a:p>
          <a:p>
            <a:r>
              <a:rPr lang="nl-NL" dirty="0"/>
              <a:t>Verschillende hersenstructuren kunnen los van onze bewuste aandacht functioneren</a:t>
            </a:r>
          </a:p>
          <a:p>
            <a:pPr lvl="1"/>
            <a:r>
              <a:rPr lang="nl-NL" dirty="0"/>
              <a:t>‘Onafhankelijk’ functioneren van de </a:t>
            </a:r>
            <a:r>
              <a:rPr lang="nl-NL" dirty="0">
                <a:solidFill>
                  <a:srgbClr val="D05422"/>
                </a:solidFill>
              </a:rPr>
              <a:t>linker- en rechterhersenhelft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B10FF2-6DF4-693B-9A9F-F2B1E49F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hersenen (5)</a:t>
            </a:r>
          </a:p>
        </p:txBody>
      </p:sp>
    </p:spTree>
    <p:extLst>
      <p:ext uri="{BB962C8B-B14F-4D97-AF65-F5344CB8AC3E}">
        <p14:creationId xmlns:p14="http://schemas.microsoft.com/office/powerpoint/2010/main" val="15403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8E5088E-274D-EAF3-C08F-E67312AD2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Ontwikkeling van hersenen hangt samen met de ontwikkeling van het lichaam</a:t>
            </a:r>
          </a:p>
          <a:p>
            <a:pPr lvl="1"/>
            <a:r>
              <a:rPr lang="nl-NL" dirty="0"/>
              <a:t>Interactie lichaam en geest</a:t>
            </a:r>
          </a:p>
          <a:p>
            <a:pPr lvl="1"/>
            <a:r>
              <a:rPr lang="nl-NL" dirty="0"/>
              <a:t>Lichamelijke problemen kunnen psychische problemen uitlokken en andersom</a:t>
            </a:r>
          </a:p>
          <a:p>
            <a:pPr lvl="1"/>
            <a:r>
              <a:rPr lang="nl-NL" dirty="0"/>
              <a:t>Bijvoorbeeld: buik-breinverbinding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5004676-7932-041D-EC01-023CE05C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hersenen (6)</a:t>
            </a:r>
          </a:p>
        </p:txBody>
      </p:sp>
    </p:spTree>
    <p:extLst>
      <p:ext uri="{BB962C8B-B14F-4D97-AF65-F5344CB8AC3E}">
        <p14:creationId xmlns:p14="http://schemas.microsoft.com/office/powerpoint/2010/main" val="404254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A46DD52-6C1B-3990-A9EF-F114CBEED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Depressie en angststoornissen. Oorzaak wordt gezocht in </a:t>
            </a:r>
            <a:r>
              <a:rPr lang="nl-NL" dirty="0">
                <a:solidFill>
                  <a:srgbClr val="D05422"/>
                </a:solidFill>
              </a:rPr>
              <a:t>interactie</a:t>
            </a:r>
            <a:r>
              <a:rPr lang="nl-NL" dirty="0"/>
              <a:t> tussen</a:t>
            </a:r>
          </a:p>
          <a:p>
            <a:pPr lvl="1"/>
            <a:r>
              <a:rPr lang="nl-NL" dirty="0"/>
              <a:t>Genetische aanleg</a:t>
            </a:r>
          </a:p>
          <a:p>
            <a:pPr lvl="1"/>
            <a:r>
              <a:rPr lang="nl-NL" dirty="0"/>
              <a:t>Risicofactoren in de omgeving</a:t>
            </a:r>
          </a:p>
          <a:p>
            <a:r>
              <a:rPr lang="nl-NL" dirty="0"/>
              <a:t>Gen-omgevingsinteracties kunnen resulteren in ontregelde biologische processen en daarmee samenhangend functioneren van de hersenen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D1F78C-0576-2A35-43BD-964F656C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Psychische stoornissen (1)</a:t>
            </a:r>
          </a:p>
        </p:txBody>
      </p:sp>
    </p:spTree>
    <p:extLst>
      <p:ext uri="{BB962C8B-B14F-4D97-AF65-F5344CB8AC3E}">
        <p14:creationId xmlns:p14="http://schemas.microsoft.com/office/powerpoint/2010/main" val="33011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A46DD52-6C1B-3990-A9EF-F114CBEED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Stoornissen kunnen ook ontstaan door </a:t>
            </a:r>
            <a:r>
              <a:rPr lang="nl-NL" dirty="0">
                <a:solidFill>
                  <a:srgbClr val="D05422"/>
                </a:solidFill>
              </a:rPr>
              <a:t>beschadiging</a:t>
            </a:r>
            <a:r>
              <a:rPr lang="nl-NL" dirty="0"/>
              <a:t> van de hersenen (NAH)</a:t>
            </a:r>
          </a:p>
          <a:p>
            <a:r>
              <a:rPr lang="nl-NL" dirty="0"/>
              <a:t>Bij </a:t>
            </a:r>
            <a:r>
              <a:rPr lang="nl-NL" dirty="0">
                <a:solidFill>
                  <a:srgbClr val="D05422"/>
                </a:solidFill>
              </a:rPr>
              <a:t>psychische</a:t>
            </a:r>
            <a:r>
              <a:rPr lang="nl-NL" dirty="0"/>
              <a:t> trauma’s zie je vaak daarmee samenhangende </a:t>
            </a:r>
            <a:r>
              <a:rPr lang="nl-NL" dirty="0">
                <a:solidFill>
                  <a:srgbClr val="D05422"/>
                </a:solidFill>
              </a:rPr>
              <a:t>lichamelijke</a:t>
            </a:r>
            <a:r>
              <a:rPr lang="nl-NL" dirty="0"/>
              <a:t> processen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D1F78C-0576-2A35-43BD-964F656C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Psychische stoornissen (2)</a:t>
            </a:r>
          </a:p>
        </p:txBody>
      </p:sp>
    </p:spTree>
    <p:extLst>
      <p:ext uri="{BB962C8B-B14F-4D97-AF65-F5344CB8AC3E}">
        <p14:creationId xmlns:p14="http://schemas.microsoft.com/office/powerpoint/2010/main" val="36834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246A545-6C40-9614-107E-CFAE70E09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Psychofarmaca</a:t>
            </a:r>
          </a:p>
          <a:p>
            <a:r>
              <a:rPr lang="nl-NL" dirty="0"/>
              <a:t>Leefstijlpsychiatrie</a:t>
            </a:r>
          </a:p>
          <a:p>
            <a:r>
              <a:rPr lang="nl-NL" dirty="0"/>
              <a:t>‘Biologische’ hulpverleningsmethoden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2E11577-2208-AFAD-6AC7-4E96A937B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Toepassingen in hulpverlening en opvoeding</a:t>
            </a:r>
          </a:p>
        </p:txBody>
      </p:sp>
    </p:spTree>
    <p:extLst>
      <p:ext uri="{BB962C8B-B14F-4D97-AF65-F5344CB8AC3E}">
        <p14:creationId xmlns:p14="http://schemas.microsoft.com/office/powerpoint/2010/main" val="145852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ADC24E8-3922-870A-AD7A-62551D482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8064896" cy="4968552"/>
          </a:xfrm>
        </p:spPr>
        <p:txBody>
          <a:bodyPr/>
          <a:lstStyle/>
          <a:p>
            <a:r>
              <a:rPr lang="nl-NL" dirty="0"/>
              <a:t>Spelen in op complexe interactie tussen hersenen, gedrag en omgeving</a:t>
            </a:r>
          </a:p>
          <a:p>
            <a:r>
              <a:rPr lang="nl-NL" dirty="0"/>
              <a:t>Effect afhankelijk van</a:t>
            </a:r>
          </a:p>
          <a:p>
            <a:pPr lvl="1"/>
            <a:r>
              <a:rPr lang="nl-NL" dirty="0"/>
              <a:t>Dosis</a:t>
            </a:r>
          </a:p>
          <a:p>
            <a:pPr lvl="1"/>
            <a:r>
              <a:rPr lang="nl-NL" dirty="0"/>
              <a:t>Manier van inname</a:t>
            </a:r>
          </a:p>
          <a:p>
            <a:pPr lvl="1"/>
            <a:r>
              <a:rPr lang="nl-NL" dirty="0"/>
              <a:t>Kenmerken van een persoon</a:t>
            </a:r>
          </a:p>
          <a:p>
            <a:pPr lvl="1"/>
            <a:r>
              <a:rPr lang="nl-NL" dirty="0"/>
              <a:t>Verwachtingen (placebo kan ook werken)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C45BBF2C-3274-3484-EC1E-247BCE44C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90326"/>
            <a:ext cx="10153127" cy="646386"/>
          </a:xfrm>
        </p:spPr>
        <p:txBody>
          <a:bodyPr/>
          <a:lstStyle/>
          <a:p>
            <a:r>
              <a:rPr lang="nl-NL" dirty="0"/>
              <a:t>Psychofarmaca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4B5DD71-AB92-0C30-693A-3072F1644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2304" y="1340768"/>
            <a:ext cx="3024336" cy="26753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855CD6F-FCAD-12EE-2082-7A0FE0618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304" y="4149080"/>
            <a:ext cx="3024336" cy="20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72085BC-0BFF-EA68-4546-9A2EBD06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128792" cy="4968552"/>
          </a:xfrm>
        </p:spPr>
        <p:txBody>
          <a:bodyPr/>
          <a:lstStyle/>
          <a:p>
            <a:r>
              <a:rPr lang="nl-NL" dirty="0"/>
              <a:t>Leefstijl heeft invloed op psychisch functioneren</a:t>
            </a:r>
          </a:p>
          <a:p>
            <a:r>
              <a:rPr lang="nl-NL" dirty="0"/>
              <a:t>Lichamelijke en psychische problemen gaan vaak hand in hand</a:t>
            </a:r>
          </a:p>
          <a:p>
            <a:r>
              <a:rPr lang="nl-NL" dirty="0"/>
              <a:t>Wat goed is voor (de ontwikkeling van) het lijf is ook goed voor (de ontwikkeling van) het brein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A752DC83-E4F8-B460-139B-3A2311DF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90326"/>
            <a:ext cx="10153127" cy="646386"/>
          </a:xfrm>
        </p:spPr>
        <p:txBody>
          <a:bodyPr/>
          <a:lstStyle/>
          <a:p>
            <a:r>
              <a:rPr lang="nl-NL" dirty="0"/>
              <a:t>Leefstijlpsychiatrie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D37F22C-346C-2B97-A12B-6D17D1DBD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1556792"/>
            <a:ext cx="4176464" cy="31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723E6BA-4CC7-BA20-2721-146B0B5AD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200800" cy="4968552"/>
          </a:xfrm>
        </p:spPr>
        <p:txBody>
          <a:bodyPr/>
          <a:lstStyle/>
          <a:p>
            <a:r>
              <a:rPr lang="nl-NL" dirty="0"/>
              <a:t>Beïnvloeden van hersenen door</a:t>
            </a:r>
          </a:p>
          <a:p>
            <a:pPr lvl="1"/>
            <a:r>
              <a:rPr lang="nl-NL" dirty="0"/>
              <a:t>Transcraniële Magnetische Stimulatie</a:t>
            </a:r>
          </a:p>
          <a:p>
            <a:pPr lvl="1"/>
            <a:r>
              <a:rPr lang="nl-NL" dirty="0" err="1"/>
              <a:t>Deep</a:t>
            </a:r>
            <a:r>
              <a:rPr lang="nl-NL" dirty="0"/>
              <a:t> </a:t>
            </a:r>
            <a:r>
              <a:rPr lang="nl-NL" dirty="0" err="1"/>
              <a:t>brain</a:t>
            </a:r>
            <a:r>
              <a:rPr lang="nl-NL" dirty="0"/>
              <a:t> </a:t>
            </a:r>
            <a:r>
              <a:rPr lang="nl-NL" dirty="0" err="1"/>
              <a:t>stimulation</a:t>
            </a:r>
            <a:endParaRPr lang="nl-NL" dirty="0"/>
          </a:p>
          <a:p>
            <a:pPr lvl="1"/>
            <a:r>
              <a:rPr lang="nl-NL" dirty="0" err="1"/>
              <a:t>Elektroconvulsietherapie</a:t>
            </a:r>
            <a:r>
              <a:rPr lang="nl-NL" dirty="0"/>
              <a:t> (ECT), ook wel elektroshocktherapie (niet beschreven in boek)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54B91460-6C49-FB2D-DDA1-9755090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90326"/>
            <a:ext cx="10153127" cy="646386"/>
          </a:xfrm>
        </p:spPr>
        <p:txBody>
          <a:bodyPr/>
          <a:lstStyle/>
          <a:p>
            <a:r>
              <a:rPr lang="nl-NL" dirty="0"/>
              <a:t>‘Biologische’ hulpverleningsmethoden</a:t>
            </a:r>
            <a:br>
              <a:rPr lang="nl-NL" dirty="0"/>
            </a:b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1177B5A-21C8-1B70-FB77-1B42868E6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0" y="1430794"/>
            <a:ext cx="3034308" cy="214222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3AB19DB-65B6-A1C7-805A-0DC71D42C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177" y="3665849"/>
            <a:ext cx="200443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5453631-1F04-087D-AD22-9810223E0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Twee </a:t>
            </a:r>
            <a:r>
              <a:rPr lang="nl-NL" dirty="0">
                <a:solidFill>
                  <a:srgbClr val="D05422"/>
                </a:solidFill>
              </a:rPr>
              <a:t>belangrijke oorzaken </a:t>
            </a:r>
            <a:r>
              <a:rPr lang="nl-NL" dirty="0"/>
              <a:t>van gedrag</a:t>
            </a:r>
          </a:p>
          <a:p>
            <a:pPr lvl="1"/>
            <a:r>
              <a:rPr lang="nl-NL" dirty="0"/>
              <a:t>Genetische aanleg: DNA</a:t>
            </a:r>
          </a:p>
          <a:p>
            <a:pPr lvl="2"/>
            <a:r>
              <a:rPr lang="nl-NL" dirty="0"/>
              <a:t>Stuurt het gedrag en de ontwikkeling ervan aan</a:t>
            </a:r>
          </a:p>
          <a:p>
            <a:pPr lvl="1"/>
            <a:r>
              <a:rPr lang="nl-NL" dirty="0"/>
              <a:t>Hersenen</a:t>
            </a:r>
          </a:p>
          <a:p>
            <a:pPr lvl="2"/>
            <a:r>
              <a:rPr lang="nl-NL" dirty="0"/>
              <a:t>Zonder hersenen is gedrag onmogelijk</a:t>
            </a:r>
          </a:p>
          <a:p>
            <a:r>
              <a:rPr lang="nl-NL" dirty="0">
                <a:solidFill>
                  <a:srgbClr val="D05422"/>
                </a:solidFill>
              </a:rPr>
              <a:t>Evolutie</a:t>
            </a:r>
          </a:p>
          <a:p>
            <a:pPr lvl="1"/>
            <a:r>
              <a:rPr lang="nl-NL" dirty="0"/>
              <a:t>Geen principieel onderscheid tussen mens en dier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B23827-6621-FC03-BFCE-463DE0A1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 biologische psychologie (2)</a:t>
            </a:r>
          </a:p>
        </p:txBody>
      </p:sp>
    </p:spTree>
    <p:extLst>
      <p:ext uri="{BB962C8B-B14F-4D97-AF65-F5344CB8AC3E}">
        <p14:creationId xmlns:p14="http://schemas.microsoft.com/office/powerpoint/2010/main" val="9302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7EC8E07-C96D-B68B-B24B-ECA468A11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Snelle ontwikkelingen en successen van de biologische psychologie zijn te zien als een inhaalmanoeuvre</a:t>
            </a:r>
          </a:p>
          <a:p>
            <a:pPr lvl="1"/>
            <a:r>
              <a:rPr lang="nl-NL"/>
              <a:t>Gaat </a:t>
            </a:r>
            <a:r>
              <a:rPr lang="nl-NL" dirty="0"/>
              <a:t>soms gepaard met een grenzeloos en eenzijdig optimisme</a:t>
            </a:r>
          </a:p>
          <a:p>
            <a:r>
              <a:rPr lang="nl-NL" dirty="0"/>
              <a:t>Voor een goed begrip van menselijk gedrag is het nodig om rekening te houden met zowel lichamelijke invloeden als invloeden uit de omgeving</a:t>
            </a:r>
          </a:p>
          <a:p>
            <a:pPr lvl="1"/>
            <a:r>
              <a:rPr lang="nl-NL" dirty="0"/>
              <a:t>Geen gedrag mogelijk zonder hersenen</a:t>
            </a:r>
          </a:p>
          <a:p>
            <a:pPr lvl="1"/>
            <a:r>
              <a:rPr lang="nl-NL" dirty="0"/>
              <a:t>Geen gedrag mogelijk zonder omgeving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7109B1E-8D32-B96A-3BE5-CE393BED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Kanttekeningen</a:t>
            </a:r>
          </a:p>
        </p:txBody>
      </p:sp>
    </p:spTree>
    <p:extLst>
      <p:ext uri="{BB962C8B-B14F-4D97-AF65-F5344CB8AC3E}">
        <p14:creationId xmlns:p14="http://schemas.microsoft.com/office/powerpoint/2010/main" val="293282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2D370C7-5E41-C640-A1BE-E736A68AC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856640" cy="4968552"/>
          </a:xfrm>
        </p:spPr>
        <p:txBody>
          <a:bodyPr/>
          <a:lstStyle/>
          <a:p>
            <a:r>
              <a:rPr lang="nl-NL" dirty="0"/>
              <a:t>Verklaren menselijk gedrag vanuit hersenprocessen is al eeuwenoud</a:t>
            </a:r>
          </a:p>
          <a:p>
            <a:r>
              <a:rPr lang="nl-NL" dirty="0">
                <a:solidFill>
                  <a:srgbClr val="D05422"/>
                </a:solidFill>
              </a:rPr>
              <a:t>Twee uitersten </a:t>
            </a:r>
            <a:r>
              <a:rPr lang="nl-NL" dirty="0"/>
              <a:t>in de discussie</a:t>
            </a:r>
          </a:p>
          <a:p>
            <a:pPr lvl="1"/>
            <a:r>
              <a:rPr lang="nl-NL" dirty="0" err="1"/>
              <a:t>Mindless</a:t>
            </a:r>
            <a:r>
              <a:rPr lang="nl-NL" dirty="0"/>
              <a:t> </a:t>
            </a:r>
            <a:r>
              <a:rPr lang="nl-NL" dirty="0" err="1"/>
              <a:t>psychiatry</a:t>
            </a:r>
            <a:r>
              <a:rPr lang="nl-NL" dirty="0"/>
              <a:t> (biologisch denken)</a:t>
            </a:r>
          </a:p>
          <a:p>
            <a:pPr lvl="1"/>
            <a:r>
              <a:rPr lang="nl-NL" dirty="0" err="1"/>
              <a:t>Brainless</a:t>
            </a:r>
            <a:r>
              <a:rPr lang="nl-NL" dirty="0"/>
              <a:t> </a:t>
            </a:r>
            <a:r>
              <a:rPr lang="nl-NL" dirty="0" err="1"/>
              <a:t>psychiatry</a:t>
            </a:r>
            <a:r>
              <a:rPr lang="nl-NL" dirty="0"/>
              <a:t> (interactie tussen individu en omgeving staat centraal)</a:t>
            </a:r>
          </a:p>
          <a:p>
            <a:r>
              <a:rPr lang="nl-NL" dirty="0"/>
              <a:t>Jaren zeventig vorige eeuw: </a:t>
            </a:r>
            <a:r>
              <a:rPr lang="nl-NL" dirty="0" err="1"/>
              <a:t>antipsychiatrisch</a:t>
            </a:r>
            <a:r>
              <a:rPr lang="nl-NL" dirty="0"/>
              <a:t> denken dominant (</a:t>
            </a:r>
            <a:r>
              <a:rPr lang="nl-NL" dirty="0" err="1"/>
              <a:t>brainless</a:t>
            </a:r>
            <a:r>
              <a:rPr lang="nl-NL" dirty="0"/>
              <a:t> </a:t>
            </a:r>
            <a:r>
              <a:rPr lang="nl-NL" dirty="0" err="1"/>
              <a:t>psychiatry</a:t>
            </a:r>
            <a:r>
              <a:rPr lang="nl-NL" dirty="0"/>
              <a:t>)</a:t>
            </a:r>
          </a:p>
          <a:p>
            <a:r>
              <a:rPr lang="nl-NL" dirty="0"/>
              <a:t>Maar in jaren zestig en zeventig ook fundament voor terugkeer biologisch denken (</a:t>
            </a:r>
            <a:r>
              <a:rPr lang="nl-NL" dirty="0" err="1"/>
              <a:t>mindless</a:t>
            </a:r>
            <a:r>
              <a:rPr lang="nl-NL" dirty="0"/>
              <a:t> </a:t>
            </a:r>
            <a:r>
              <a:rPr lang="nl-NL" dirty="0" err="1"/>
              <a:t>psychiatry</a:t>
            </a:r>
            <a:r>
              <a:rPr lang="nl-NL" dirty="0"/>
              <a:t>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D24255C-6461-8D49-D2DC-6AD066AB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biologische psychologie (1)</a:t>
            </a:r>
          </a:p>
        </p:txBody>
      </p:sp>
    </p:spTree>
    <p:extLst>
      <p:ext uri="{BB962C8B-B14F-4D97-AF65-F5344CB8AC3E}">
        <p14:creationId xmlns:p14="http://schemas.microsoft.com/office/powerpoint/2010/main" val="307599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CE7DD34-05FE-35E5-2744-B39C95A4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449272" cy="4968552"/>
          </a:xfrm>
        </p:spPr>
        <p:txBody>
          <a:bodyPr/>
          <a:lstStyle/>
          <a:p>
            <a:r>
              <a:rPr lang="nl-NL" dirty="0"/>
              <a:t>Sinds jaren negentig vorige eeuw is het biologisch denken in de psychiatrie weer dominant</a:t>
            </a:r>
          </a:p>
          <a:p>
            <a:pPr lvl="1"/>
            <a:r>
              <a:rPr lang="nl-NL" dirty="0"/>
              <a:t>Door </a:t>
            </a:r>
            <a:r>
              <a:rPr lang="nl-NL" dirty="0">
                <a:solidFill>
                  <a:srgbClr val="D05422"/>
                </a:solidFill>
              </a:rPr>
              <a:t>doorbraken in kennis </a:t>
            </a:r>
            <a:r>
              <a:rPr lang="nl-NL" dirty="0"/>
              <a:t>over</a:t>
            </a:r>
          </a:p>
          <a:p>
            <a:pPr lvl="2"/>
            <a:r>
              <a:rPr lang="nl-NL" dirty="0"/>
              <a:t>Genetica (uitschrijven DNA)</a:t>
            </a:r>
          </a:p>
          <a:p>
            <a:pPr lvl="2"/>
            <a:r>
              <a:rPr lang="nl-NL" dirty="0"/>
              <a:t>Beeldvormingstechnieken van de hersenen</a:t>
            </a:r>
          </a:p>
          <a:p>
            <a:r>
              <a:rPr lang="nl-NL" dirty="0"/>
              <a:t>Psychologie houdt zich – relatief gezien – </a:t>
            </a:r>
            <a:br>
              <a:rPr lang="nl-NL" dirty="0"/>
            </a:br>
            <a:r>
              <a:rPr lang="nl-NL" dirty="0"/>
              <a:t>nog maar kort bezig met biologische </a:t>
            </a:r>
            <a:br>
              <a:rPr lang="nl-NL" dirty="0"/>
            </a:br>
            <a:r>
              <a:rPr lang="nl-NL" dirty="0"/>
              <a:t>invloeden op gedrag</a:t>
            </a:r>
          </a:p>
          <a:p>
            <a:pPr lvl="1"/>
            <a:r>
              <a:rPr lang="nl-NL" dirty="0"/>
              <a:t>Psychologie is namelijk begonnen als wetenschap </a:t>
            </a:r>
            <a:br>
              <a:rPr lang="nl-NL" dirty="0"/>
            </a:br>
            <a:r>
              <a:rPr lang="nl-NL" dirty="0"/>
              <a:t>die zich tegen de medische wetenschap afzette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52D8C-984D-77B1-244C-DDCEA8793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biologische psychologie (2)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6E2B63B-8A8E-7301-3C04-05E5890C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239" y="3693285"/>
            <a:ext cx="3194644" cy="225599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599F49B-B1AB-3A33-DE08-CFF0665B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239" y="1993530"/>
            <a:ext cx="3194644" cy="159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5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6FD1FE6-57BE-ED7F-8866-53135CECF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920880" cy="4968552"/>
          </a:xfrm>
        </p:spPr>
        <p:txBody>
          <a:bodyPr/>
          <a:lstStyle/>
          <a:p>
            <a:r>
              <a:rPr lang="nl-NL" dirty="0"/>
              <a:t>Lange </a:t>
            </a:r>
            <a:r>
              <a:rPr lang="nl-NL" dirty="0">
                <a:solidFill>
                  <a:srgbClr val="D05422"/>
                </a:solidFill>
              </a:rPr>
              <a:t>evolutionaire</a:t>
            </a:r>
            <a:r>
              <a:rPr lang="nl-NL" dirty="0"/>
              <a:t> geschiedenis</a:t>
            </a:r>
          </a:p>
          <a:p>
            <a:r>
              <a:rPr lang="nl-NL" dirty="0"/>
              <a:t>Beschreven blad</a:t>
            </a:r>
          </a:p>
          <a:p>
            <a:r>
              <a:rPr lang="nl-NL" dirty="0">
                <a:solidFill>
                  <a:srgbClr val="D05422"/>
                </a:solidFill>
              </a:rPr>
              <a:t>Verschil</a:t>
            </a:r>
            <a:r>
              <a:rPr lang="nl-NL" dirty="0"/>
              <a:t> tussen kind en volwassene</a:t>
            </a:r>
          </a:p>
          <a:p>
            <a:r>
              <a:rPr lang="nl-NL" dirty="0">
                <a:solidFill>
                  <a:srgbClr val="D05422"/>
                </a:solidFill>
              </a:rPr>
              <a:t>Geen baas </a:t>
            </a:r>
            <a:r>
              <a:rPr lang="nl-NL" dirty="0"/>
              <a:t>in eigen brein</a:t>
            </a:r>
          </a:p>
          <a:p>
            <a:r>
              <a:rPr lang="nl-NL" dirty="0"/>
              <a:t>Ons gedrag komt vaak niet voort uit onze (bewuste) wil</a:t>
            </a:r>
          </a:p>
          <a:p>
            <a:pPr lvl="1"/>
            <a:r>
              <a:rPr lang="nl-NL" dirty="0"/>
              <a:t>Zijn we wel verantwoordelijk voor ons gedrag?</a:t>
            </a:r>
          </a:p>
          <a:p>
            <a:r>
              <a:rPr lang="nl-NL" dirty="0"/>
              <a:t>Aan ons kan </a:t>
            </a:r>
            <a:r>
              <a:rPr lang="nl-NL" dirty="0">
                <a:solidFill>
                  <a:srgbClr val="D05422"/>
                </a:solidFill>
              </a:rPr>
              <a:t>geknutseld</a:t>
            </a:r>
            <a:r>
              <a:rPr lang="nl-NL" dirty="0"/>
              <a:t> worden (‘speelgoedauto’)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625324-3160-A999-F1C2-6AEF4783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Mensbeeld in de biologische psychologie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7F01D3-7E22-DAEF-D682-3AE8A9E61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3312867"/>
            <a:ext cx="1800200" cy="278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E3EC0F3-7717-AA26-D811-96776D964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028" y="1412777"/>
            <a:ext cx="3069611" cy="17281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961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21CD7CF-49A7-1610-E99D-FB5714064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Mensbeeld. Twee </a:t>
            </a:r>
            <a:r>
              <a:rPr lang="nl-NL" dirty="0">
                <a:solidFill>
                  <a:srgbClr val="D05422"/>
                </a:solidFill>
              </a:rPr>
              <a:t>strijdige</a:t>
            </a:r>
            <a:r>
              <a:rPr lang="nl-NL" dirty="0"/>
              <a:t> visies:</a:t>
            </a:r>
          </a:p>
          <a:p>
            <a:pPr lvl="1"/>
            <a:r>
              <a:rPr lang="nl-NL" dirty="0"/>
              <a:t>Mechanistisch (alles is uiteen te rafelen)</a:t>
            </a:r>
          </a:p>
          <a:p>
            <a:pPr lvl="1"/>
            <a:r>
              <a:rPr lang="nl-NL" dirty="0"/>
              <a:t>Organistisch (mens is levend organisme)</a:t>
            </a:r>
          </a:p>
          <a:p>
            <a:r>
              <a:rPr lang="nl-NL" dirty="0" err="1"/>
              <a:t>Biopsychosociale</a:t>
            </a:r>
            <a:r>
              <a:rPr lang="nl-NL" dirty="0"/>
              <a:t> model</a:t>
            </a:r>
          </a:p>
          <a:p>
            <a:pPr lvl="1"/>
            <a:r>
              <a:rPr lang="nl-NL" dirty="0"/>
              <a:t>Mechanistische model is </a:t>
            </a:r>
            <a:r>
              <a:rPr lang="nl-NL" i="1" dirty="0"/>
              <a:t>niet</a:t>
            </a:r>
            <a:r>
              <a:rPr lang="nl-NL" dirty="0"/>
              <a:t> goed te combineren met het </a:t>
            </a:r>
            <a:r>
              <a:rPr lang="nl-NL" dirty="0" err="1"/>
              <a:t>biopsychosociale</a:t>
            </a:r>
            <a:r>
              <a:rPr lang="nl-NL" dirty="0"/>
              <a:t> model uit de algemene systeemtheorie</a:t>
            </a:r>
          </a:p>
          <a:p>
            <a:pPr lvl="1"/>
            <a:r>
              <a:rPr lang="nl-NL" dirty="0"/>
              <a:t>Organistische visie is </a:t>
            </a:r>
            <a:r>
              <a:rPr lang="nl-NL" i="1" dirty="0"/>
              <a:t>wel</a:t>
            </a:r>
            <a:r>
              <a:rPr lang="nl-NL" dirty="0"/>
              <a:t> goed te combineren met het </a:t>
            </a:r>
            <a:r>
              <a:rPr lang="nl-NL" dirty="0" err="1"/>
              <a:t>biopsychosociale</a:t>
            </a:r>
            <a:r>
              <a:rPr lang="nl-NL" dirty="0"/>
              <a:t> model uit de algemene systeemtheorie</a:t>
            </a:r>
          </a:p>
          <a:p>
            <a:pPr lvl="2"/>
            <a:r>
              <a:rPr lang="nl-NL" dirty="0"/>
              <a:t>De interactie tussen het biologische, het psychische en het sociale wordt benadrukt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1F8633F-5689-BD79-2705-C3268CA6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 van de biologische psychologie</a:t>
            </a:r>
          </a:p>
        </p:txBody>
      </p:sp>
    </p:spTree>
    <p:extLst>
      <p:ext uri="{BB962C8B-B14F-4D97-AF65-F5344CB8AC3E}">
        <p14:creationId xmlns:p14="http://schemas.microsoft.com/office/powerpoint/2010/main" val="217876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A0112C8-693D-F6DA-B468-BF237ED24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416824" cy="4968552"/>
          </a:xfrm>
        </p:spPr>
        <p:txBody>
          <a:bodyPr/>
          <a:lstStyle/>
          <a:p>
            <a:r>
              <a:rPr lang="nl-NL" dirty="0"/>
              <a:t>Veel (nieuwe) kennis</a:t>
            </a:r>
          </a:p>
          <a:p>
            <a:pPr lvl="1"/>
            <a:r>
              <a:rPr lang="nl-NL" dirty="0"/>
              <a:t>Ontdekking erfelijkheidswetten</a:t>
            </a:r>
          </a:p>
          <a:p>
            <a:pPr lvl="1"/>
            <a:r>
              <a:rPr lang="nl-NL" dirty="0"/>
              <a:t>Ontdekking </a:t>
            </a:r>
            <a:r>
              <a:rPr lang="nl-NL" dirty="0">
                <a:solidFill>
                  <a:srgbClr val="D05422"/>
                </a:solidFill>
              </a:rPr>
              <a:t>DNA-structuur</a:t>
            </a:r>
          </a:p>
          <a:p>
            <a:pPr lvl="1"/>
            <a:r>
              <a:rPr lang="nl-NL" dirty="0"/>
              <a:t>Het </a:t>
            </a:r>
            <a:r>
              <a:rPr lang="nl-NL" dirty="0">
                <a:solidFill>
                  <a:srgbClr val="D05422"/>
                </a:solidFill>
              </a:rPr>
              <a:t>uitschrijven</a:t>
            </a:r>
            <a:r>
              <a:rPr lang="nl-NL" dirty="0"/>
              <a:t> van het DNA</a:t>
            </a:r>
          </a:p>
          <a:p>
            <a:pPr lvl="2"/>
            <a:r>
              <a:rPr lang="nl-NL" dirty="0"/>
              <a:t>The </a:t>
            </a:r>
            <a:r>
              <a:rPr lang="nl-NL" dirty="0" err="1"/>
              <a:t>Book</a:t>
            </a:r>
            <a:r>
              <a:rPr lang="nl-NL" dirty="0"/>
              <a:t> of Life</a:t>
            </a:r>
          </a:p>
          <a:p>
            <a:pPr lvl="2"/>
            <a:r>
              <a:rPr lang="nl-NL" dirty="0"/>
              <a:t>Menselijk genoom</a:t>
            </a:r>
          </a:p>
          <a:p>
            <a:pPr lvl="1"/>
            <a:r>
              <a:rPr lang="nl-NL" dirty="0"/>
              <a:t>Het </a:t>
            </a:r>
            <a:r>
              <a:rPr lang="nl-NL" dirty="0">
                <a:solidFill>
                  <a:srgbClr val="D05422"/>
                </a:solidFill>
              </a:rPr>
              <a:t>herschrijven</a:t>
            </a:r>
            <a:r>
              <a:rPr lang="nl-NL" dirty="0"/>
              <a:t> van het DNA</a:t>
            </a:r>
          </a:p>
          <a:p>
            <a:pPr lvl="2"/>
            <a:r>
              <a:rPr lang="nl-NL" dirty="0"/>
              <a:t>CRISPR-methode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0955770-59F5-034E-7C2D-FC08E6D5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Biologische theorieën: genetica (1)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F6C60B-A64C-9F10-1D2B-6C86CDDB7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9" y="3645024"/>
            <a:ext cx="3246262" cy="23762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FF6D91D-6AF3-B6C3-ACE1-7F750A6A8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1340768"/>
            <a:ext cx="3246263" cy="21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456A6E0-330C-D516-2166-444F36972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Menselijk genoom ontrafeld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33EA706-48A1-A969-1057-1742701A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1916832"/>
            <a:ext cx="5181985" cy="34563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9920342-0C14-2829-CC39-ACF6908BA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916832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33840"/>
      </p:ext>
    </p:extLst>
  </p:cSld>
  <p:clrMapOvr>
    <a:masterClrMapping/>
  </p:clrMapOvr>
</p:sld>
</file>

<file path=ppt/theme/theme1.xml><?xml version="1.0" encoding="utf-8"?>
<a:theme xmlns:a="http://schemas.openxmlformats.org/drawingml/2006/main" name="Thema1">
  <a:themeElements>
    <a:clrScheme name="sjabloon coutinh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jabloon coutinh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jabloon coutinh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a1" id="{5EA91AE3-FCA0-4D27-9294-8AC33F863CF2}" vid="{AF8D7A38-9E6E-4A89-9B3C-16949DEDC66B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 ppt palet</Template>
  <TotalTime>1658</TotalTime>
  <Words>1128</Words>
  <Application>Microsoft Office PowerPoint</Application>
  <PresentationFormat>Breedbeeld</PresentationFormat>
  <Paragraphs>165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Courier New</vt:lpstr>
      <vt:lpstr>Wingdings</vt:lpstr>
      <vt:lpstr>Thema1</vt:lpstr>
      <vt:lpstr>PowerPoint-presentatie</vt:lpstr>
      <vt:lpstr>Uitgangspunten biologische psychologie (1)</vt:lpstr>
      <vt:lpstr>Uitgangspunten biologische psychologie (2)</vt:lpstr>
      <vt:lpstr>Geschiedenis biologische psychologie (1)</vt:lpstr>
      <vt:lpstr>Geschiedenis biologische psychologie (2)</vt:lpstr>
      <vt:lpstr>Mensbeeld in de biologische psychologie</vt:lpstr>
      <vt:lpstr>Indeling van de biologische psychologie</vt:lpstr>
      <vt:lpstr>Biologische theorieën: genetica (1)</vt:lpstr>
      <vt:lpstr>Menselijk genoom ontrafeld</vt:lpstr>
      <vt:lpstr>Biologische theorieën: genetica (2) Hoe werkt het?</vt:lpstr>
      <vt:lpstr>Biologische theorieën: genetica (3) Hoe werkt het?</vt:lpstr>
      <vt:lpstr>Biologische theorieën: genetica (4) Hoe werkt het?</vt:lpstr>
      <vt:lpstr>Drie vormen van samenhang (correlatie) tussen omgeving en aanleg</vt:lpstr>
      <vt:lpstr>Gen-omgevingsinteractie</vt:lpstr>
      <vt:lpstr>Epigenetica</vt:lpstr>
      <vt:lpstr>Voorbeeld van gen-omgevingscorrelatie of -interactie</vt:lpstr>
      <vt:lpstr>Biologische theorieën: hersenen (1)</vt:lpstr>
      <vt:lpstr>Biologische theorieën: hersenen (2)</vt:lpstr>
      <vt:lpstr>Schematische weergave van de werking van neuronen</vt:lpstr>
      <vt:lpstr>Biologische theorieën: hersenen (3)</vt:lpstr>
      <vt:lpstr>Biologische theorieën: hersenen (4)</vt:lpstr>
      <vt:lpstr>Biologische theorieën: hersenen (5)</vt:lpstr>
      <vt:lpstr>Biologische theorieën: hersenen (6)</vt:lpstr>
      <vt:lpstr>Psychische stoornissen (1)</vt:lpstr>
      <vt:lpstr>Psychische stoornissen (2)</vt:lpstr>
      <vt:lpstr>Toepassingen in hulpverlening en opvoeding</vt:lpstr>
      <vt:lpstr>Psychofarmaca</vt:lpstr>
      <vt:lpstr>Leefstijlpsychiatrie</vt:lpstr>
      <vt:lpstr>‘Biologische’ hulpverleningsmethoden </vt:lpstr>
      <vt:lpstr>Kanttekeningen</vt:lpstr>
    </vt:vector>
  </TitlesOfParts>
  <Company>Uitgeverij Coutinho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deze dia</dc:title>
  <dc:creator>Simone Baddou</dc:creator>
  <cp:lastModifiedBy>Louise Prompers</cp:lastModifiedBy>
  <cp:revision>45</cp:revision>
  <dcterms:created xsi:type="dcterms:W3CDTF">2008-05-29T12:51:00Z</dcterms:created>
  <dcterms:modified xsi:type="dcterms:W3CDTF">2024-05-06T10:19:49Z</dcterms:modified>
</cp:coreProperties>
</file>