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sldIdLst>
    <p:sldId id="307" r:id="rId2"/>
    <p:sldId id="308" r:id="rId3"/>
    <p:sldId id="346" r:id="rId4"/>
    <p:sldId id="309" r:id="rId5"/>
    <p:sldId id="310" r:id="rId6"/>
    <p:sldId id="311" r:id="rId7"/>
    <p:sldId id="347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45" r:id="rId25"/>
    <p:sldId id="328" r:id="rId26"/>
    <p:sldId id="343" r:id="rId27"/>
    <p:sldId id="329" r:id="rId28"/>
    <p:sldId id="344" r:id="rId29"/>
    <p:sldId id="330" r:id="rId30"/>
    <p:sldId id="331" r:id="rId31"/>
    <p:sldId id="332" r:id="rId32"/>
    <p:sldId id="348" r:id="rId33"/>
    <p:sldId id="333" r:id="rId34"/>
    <p:sldId id="334" r:id="rId35"/>
    <p:sldId id="335" r:id="rId36"/>
    <p:sldId id="337" r:id="rId37"/>
    <p:sldId id="338" r:id="rId38"/>
    <p:sldId id="339" r:id="rId39"/>
    <p:sldId id="340" r:id="rId40"/>
    <p:sldId id="341" r:id="rId41"/>
    <p:sldId id="342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85865-A332-EBBD-7C03-AC17F8FE4FB0}" name="Louise Prompers" initials="LP" userId="S::prompers@coutinho.nl::3b171151-0384-416b-9480-d3148e17f0aa" providerId="AD"/>
  <p188:author id="{CE9D8A89-4463-BF0D-7FE5-A984721E9119}" name="Jakop Rigter" initials="JR" userId="6021af2791c4553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422"/>
    <a:srgbClr val="FF0000"/>
    <a:srgbClr val="1B4381"/>
    <a:srgbClr val="231E99"/>
    <a:srgbClr val="F8EBCD"/>
    <a:srgbClr val="BE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104" d="100"/>
          <a:sy n="104" d="100"/>
        </p:scale>
        <p:origin x="76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7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985" y="1268760"/>
            <a:ext cx="2518833" cy="4968552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1133" y="1268760"/>
            <a:ext cx="7359651" cy="496855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nl-NL" noProof="0"/>
              <a:t>Klik op het pictogram als u een tabel wilt toevoegen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9CBF2-E7F0-DCFE-2972-C827D0C7D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616BF-6917-3861-C6AE-54F0A9D78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B67E23-0480-0725-B273-1E24F7474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31122-357A-408A-AEFF-14579DBD9DCF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93955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488" y="1535113"/>
            <a:ext cx="450902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488" y="2174875"/>
            <a:ext cx="4509029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1344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188641"/>
            <a:ext cx="8736971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6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9483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480789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67" y="1556792"/>
            <a:ext cx="4938184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6054" y="1556792"/>
            <a:ext cx="49403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9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189583"/>
            <a:ext cx="9698633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7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8020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3214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6916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5488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124744"/>
            <a:ext cx="115932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modelstijlen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  <a:endParaRPr lang="en-US" altLang="nl-NL" dirty="0"/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1" y="0"/>
            <a:ext cx="225636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Tx/>
              <a:buChar char="•"/>
              <a:defRPr/>
            </a:pPr>
            <a:endParaRPr lang="en-US" altLang="nl-NL" sz="300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47660" y="6453336"/>
            <a:ext cx="1295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76C53067-D269-4B43-B693-49A4E38C259A}" type="slidenum">
              <a:rPr lang="nl-NL" altLang="nl-NL" sz="1100" smtClean="0">
                <a:solidFill>
                  <a:schemeClr val="tx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nl-NL" altLang="nl-NL" sz="1100" dirty="0">
                <a:solidFill>
                  <a:schemeClr val="tx1"/>
                </a:solidFill>
              </a:rPr>
              <a:t> van 41</a:t>
            </a:r>
          </a:p>
        </p:txBody>
      </p:sp>
    </p:spTree>
    <p:extLst>
      <p:ext uri="{BB962C8B-B14F-4D97-AF65-F5344CB8AC3E}">
        <p14:creationId xmlns:p14="http://schemas.microsoft.com/office/powerpoint/2010/main" val="231508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65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9pPr>
    </p:titleStyle>
    <p:bodyStyle>
      <a:lvl1pPr marL="3587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7632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510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38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3775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4232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4689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5146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4D13032A-0D49-E51D-B01A-3ED5971FCE91}"/>
              </a:ext>
            </a:extLst>
          </p:cNvPr>
          <p:cNvSpPr txBox="1">
            <a:spLocks/>
          </p:cNvSpPr>
          <p:nvPr/>
        </p:nvSpPr>
        <p:spPr>
          <a:xfrm>
            <a:off x="1066800" y="1412777"/>
            <a:ext cx="10363200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5400" kern="0" dirty="0">
                <a:solidFill>
                  <a:srgbClr val="D05422"/>
                </a:solidFill>
              </a:rPr>
              <a:t>6</a:t>
            </a:r>
            <a:r>
              <a:rPr lang="nl-NL" kern="0" dirty="0">
                <a:solidFill>
                  <a:schemeClr val="tx1"/>
                </a:solidFill>
              </a:rPr>
              <a:t> Systeemtheorie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F96280-C618-C6A2-617E-88FAE68C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1988840"/>
            <a:ext cx="5112568" cy="38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1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604B745-332A-E980-41AE-9829CF385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Mensbeeld</a:t>
            </a:r>
          </a:p>
          <a:p>
            <a:pPr lvl="1"/>
            <a:r>
              <a:rPr lang="nl-NL" dirty="0"/>
              <a:t>Organistisch. Een persoon functioneert in interactie met diens omgeving en daarbij is sprake van </a:t>
            </a:r>
            <a:r>
              <a:rPr lang="nl-NL" dirty="0">
                <a:solidFill>
                  <a:srgbClr val="D05422"/>
                </a:solidFill>
              </a:rPr>
              <a:t>wederzijdse beïnvloeding</a:t>
            </a:r>
          </a:p>
          <a:p>
            <a:r>
              <a:rPr lang="nl-NL" dirty="0" err="1"/>
              <a:t>Biopsychosociale</a:t>
            </a:r>
            <a:r>
              <a:rPr lang="nl-NL" dirty="0"/>
              <a:t> model</a:t>
            </a:r>
          </a:p>
          <a:p>
            <a:pPr lvl="1"/>
            <a:r>
              <a:rPr lang="nl-NL" dirty="0"/>
              <a:t>Het </a:t>
            </a:r>
            <a:r>
              <a:rPr lang="nl-NL" dirty="0" err="1"/>
              <a:t>biopsychosociale</a:t>
            </a:r>
            <a:r>
              <a:rPr lang="nl-NL" dirty="0"/>
              <a:t> model is afkomstig uit de systeemtheorie. Ze zijn min of meer </a:t>
            </a:r>
            <a:r>
              <a:rPr lang="nl-NL" dirty="0">
                <a:solidFill>
                  <a:srgbClr val="D05422"/>
                </a:solidFill>
              </a:rPr>
              <a:t>aan elkaar gelijk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A65443-F053-B28C-62F7-A5F6570D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van de systeemtheorie </a:t>
            </a:r>
          </a:p>
        </p:txBody>
      </p:sp>
    </p:spTree>
    <p:extLst>
      <p:ext uri="{BB962C8B-B14F-4D97-AF65-F5344CB8AC3E}">
        <p14:creationId xmlns:p14="http://schemas.microsoft.com/office/powerpoint/2010/main" val="9725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F236788-AE9D-166B-DDDD-B2D775D1C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strategische stroming in de gezinstherapie</a:t>
            </a:r>
          </a:p>
          <a:p>
            <a:r>
              <a:rPr lang="nl-NL" dirty="0"/>
              <a:t>De bio-ecologische systeemtheorie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35D6A1-9D6B-0FA2-2525-405D1FF7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Theorieën uit de systeemtheorie </a:t>
            </a:r>
          </a:p>
        </p:txBody>
      </p:sp>
    </p:spTree>
    <p:extLst>
      <p:ext uri="{BB962C8B-B14F-4D97-AF65-F5344CB8AC3E}">
        <p14:creationId xmlns:p14="http://schemas.microsoft.com/office/powerpoint/2010/main" val="1137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9D1F33D-6834-ED26-30F2-EF12122C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9145016" cy="4968552"/>
          </a:xfrm>
        </p:spPr>
        <p:txBody>
          <a:bodyPr/>
          <a:lstStyle/>
          <a:p>
            <a:r>
              <a:rPr lang="nl-NL" dirty="0"/>
              <a:t>Ontstond eind jaren vijftig, begin jaren zestig in de VS </a:t>
            </a:r>
          </a:p>
          <a:p>
            <a:r>
              <a:rPr lang="nl-NL" dirty="0"/>
              <a:t>Vooral de theorie van </a:t>
            </a:r>
            <a:r>
              <a:rPr lang="nl-NL" dirty="0" err="1"/>
              <a:t>Watzlawick</a:t>
            </a:r>
            <a:r>
              <a:rPr lang="nl-NL" dirty="0"/>
              <a:t> is invloedrijk</a:t>
            </a:r>
          </a:p>
          <a:p>
            <a:r>
              <a:rPr lang="nl-NL" dirty="0"/>
              <a:t>Combineert systeemtheoretische opvattingen met </a:t>
            </a:r>
            <a:r>
              <a:rPr lang="nl-NL" dirty="0">
                <a:solidFill>
                  <a:srgbClr val="D05422"/>
                </a:solidFill>
              </a:rPr>
              <a:t>communicatietheorie</a:t>
            </a:r>
          </a:p>
          <a:p>
            <a:pPr lvl="1"/>
            <a:r>
              <a:rPr lang="nl-NL" dirty="0"/>
              <a:t>Richt zich vooral op interne wetmatigheden van een systeem </a:t>
            </a:r>
          </a:p>
          <a:p>
            <a:pPr lvl="1"/>
            <a:r>
              <a:rPr lang="nl-NL" dirty="0"/>
              <a:t>Door communicatie gelijk te stellen aan gedrag wordt het formele karakter ervan benadrukt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704FB88-36A6-9D04-536C-A030F31A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strategische stroming in de gezinstherapie</a:t>
            </a:r>
          </a:p>
        </p:txBody>
      </p:sp>
      <p:pic>
        <p:nvPicPr>
          <p:cNvPr id="4" name="Picture 9" descr="Cover Nederlandse editie: 'Pragmatische aspecten van de menselijke communicatie', 1e druk 1973">
            <a:extLst>
              <a:ext uri="{FF2B5EF4-FFF2-40B4-BE49-F238E27FC236}">
                <a16:creationId xmlns:a16="http://schemas.microsoft.com/office/drawing/2014/main" id="{FA4F48AB-E7C7-6EBF-2722-2F6C38D7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197" y="3515131"/>
            <a:ext cx="1679214" cy="25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6B6221C1-C0F5-734B-7939-C4D2218F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390071"/>
            <a:ext cx="2004003" cy="20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2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CC555B6-2FE8-2330-B984-17662354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belangrijkste kenmerk van een sociaal systeem zijn de </a:t>
            </a:r>
            <a:r>
              <a:rPr lang="nl-NL" dirty="0">
                <a:solidFill>
                  <a:srgbClr val="D05422"/>
                </a:solidFill>
              </a:rPr>
              <a:t>regels</a:t>
            </a:r>
          </a:p>
          <a:p>
            <a:pPr lvl="1"/>
            <a:r>
              <a:rPr lang="nl-NL" dirty="0"/>
              <a:t>Een gezin is een </a:t>
            </a:r>
            <a:r>
              <a:rPr lang="nl-NL" dirty="0" err="1"/>
              <a:t>regelgeleid</a:t>
            </a:r>
            <a:r>
              <a:rPr lang="nl-NL" dirty="0"/>
              <a:t> systeem</a:t>
            </a:r>
          </a:p>
          <a:p>
            <a:pPr lvl="1"/>
            <a:r>
              <a:rPr lang="nl-NL" dirty="0"/>
              <a:t>De regels zijn belangrijker dan de poppetjes</a:t>
            </a:r>
          </a:p>
          <a:p>
            <a:r>
              <a:rPr lang="nl-NL" dirty="0">
                <a:solidFill>
                  <a:srgbClr val="D05422"/>
                </a:solidFill>
              </a:rPr>
              <a:t>Totaliteit</a:t>
            </a:r>
            <a:r>
              <a:rPr lang="nl-NL" dirty="0"/>
              <a:t>: het geheel is meer dan de som der delen</a:t>
            </a:r>
          </a:p>
          <a:p>
            <a:pPr lvl="1"/>
            <a:r>
              <a:rPr lang="nl-NL" dirty="0"/>
              <a:t>Niet-optelbaarheid</a:t>
            </a:r>
          </a:p>
          <a:p>
            <a:pPr lvl="1"/>
            <a:r>
              <a:rPr lang="nl-NL" dirty="0"/>
              <a:t>Niet-eenzijdigheid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AE64D0-346B-ED4D-EB5A-955CEC69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Systeemtheorie bij de strategische stroming (1)</a:t>
            </a:r>
          </a:p>
        </p:txBody>
      </p:sp>
    </p:spTree>
    <p:extLst>
      <p:ext uri="{BB962C8B-B14F-4D97-AF65-F5344CB8AC3E}">
        <p14:creationId xmlns:p14="http://schemas.microsoft.com/office/powerpoint/2010/main" val="2926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7AC70AE-49B0-232A-8681-653260CB3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737304" cy="4968552"/>
          </a:xfrm>
        </p:spPr>
        <p:txBody>
          <a:bodyPr/>
          <a:lstStyle/>
          <a:p>
            <a:r>
              <a:rPr lang="nl-NL" dirty="0"/>
              <a:t>Systeem wordt bestuurd door feedback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Positieve</a:t>
            </a:r>
            <a:r>
              <a:rPr lang="nl-NL" dirty="0"/>
              <a:t> feedback: </a:t>
            </a:r>
            <a:r>
              <a:rPr lang="nl-NL" dirty="0">
                <a:solidFill>
                  <a:srgbClr val="D05422"/>
                </a:solidFill>
              </a:rPr>
              <a:t>bevordert</a:t>
            </a:r>
            <a:r>
              <a:rPr lang="nl-NL" dirty="0"/>
              <a:t> de ontwikkeling van een (sub)systeem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Negatieve</a:t>
            </a:r>
            <a:r>
              <a:rPr lang="nl-NL" dirty="0"/>
              <a:t> feedback: </a:t>
            </a:r>
            <a:r>
              <a:rPr lang="nl-NL" dirty="0">
                <a:solidFill>
                  <a:srgbClr val="D05422"/>
                </a:solidFill>
              </a:rPr>
              <a:t>remt</a:t>
            </a:r>
            <a:r>
              <a:rPr lang="nl-NL" dirty="0"/>
              <a:t> de ontwikkeling van een (sub)systeem</a:t>
            </a:r>
          </a:p>
          <a:p>
            <a:r>
              <a:rPr lang="nl-NL" dirty="0"/>
              <a:t>Eindresultaat van een systeemproces is niet te voorspellen</a:t>
            </a:r>
          </a:p>
          <a:p>
            <a:pPr lvl="1"/>
            <a:r>
              <a:rPr lang="nl-NL" dirty="0" err="1"/>
              <a:t>Equifinaliteit</a:t>
            </a:r>
            <a:endParaRPr lang="nl-NL" dirty="0"/>
          </a:p>
          <a:p>
            <a:pPr lvl="1"/>
            <a:r>
              <a:rPr lang="nl-NL" dirty="0"/>
              <a:t>Multifinaliteit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C45470-64F4-DB16-FE03-F2E1A1A4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Systeemtheorie bij de strategische stroming (2)</a:t>
            </a:r>
          </a:p>
        </p:txBody>
      </p:sp>
    </p:spTree>
    <p:extLst>
      <p:ext uri="{BB962C8B-B14F-4D97-AF65-F5344CB8AC3E}">
        <p14:creationId xmlns:p14="http://schemas.microsoft.com/office/powerpoint/2010/main" val="40880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E4F9E0-91BE-76BA-7133-3F27446B9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systeem streeft naar evenwicht (homeostase)</a:t>
            </a:r>
          </a:p>
          <a:p>
            <a:pPr lvl="1"/>
            <a:r>
              <a:rPr lang="nl-NL" dirty="0" err="1"/>
              <a:t>Kalibrering</a:t>
            </a:r>
            <a:r>
              <a:rPr lang="nl-NL" dirty="0"/>
              <a:t> (afstellen van een systeem)</a:t>
            </a:r>
          </a:p>
          <a:p>
            <a:pPr lvl="1"/>
            <a:r>
              <a:rPr lang="nl-NL" dirty="0"/>
              <a:t>Trapfunctie (overschakelen naar een nieuw evenwicht)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07164C-CC51-FE39-D802-9B9421F4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Systeemtheorie bij de strategische stroming (3)</a:t>
            </a:r>
          </a:p>
        </p:txBody>
      </p:sp>
    </p:spTree>
    <p:extLst>
      <p:ext uri="{BB962C8B-B14F-4D97-AF65-F5344CB8AC3E}">
        <p14:creationId xmlns:p14="http://schemas.microsoft.com/office/powerpoint/2010/main" val="13728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FF7555C-2788-BF96-8DAC-4AE9BB8D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onmogelijkheid om niet te communiceren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Al ons gedrag </a:t>
            </a:r>
            <a:r>
              <a:rPr lang="nl-NL" dirty="0"/>
              <a:t>heeft een communicatieve betekenis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F438AE-016E-A4B9-6DE4-4C887577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Communicatietheorie bij de strategische stroming (1)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CCA83BD-2FB3-C939-D988-5DFFDAF1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636912"/>
            <a:ext cx="4105413" cy="295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5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83C625E-E4AB-B081-1283-29DCA550E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784976" cy="4968552"/>
          </a:xfrm>
        </p:spPr>
        <p:txBody>
          <a:bodyPr/>
          <a:lstStyle/>
          <a:p>
            <a:r>
              <a:rPr lang="nl-NL" dirty="0"/>
              <a:t>Een interactie betekent altijd </a:t>
            </a:r>
            <a:r>
              <a:rPr lang="nl-NL" dirty="0">
                <a:solidFill>
                  <a:srgbClr val="D05422"/>
                </a:solidFill>
              </a:rPr>
              <a:t>betrokkenheid</a:t>
            </a:r>
            <a:endParaRPr lang="nl-NL" dirty="0"/>
          </a:p>
          <a:p>
            <a:r>
              <a:rPr lang="nl-NL" dirty="0"/>
              <a:t>Onze communicatie daarbij kent twee niveaus</a:t>
            </a:r>
          </a:p>
          <a:p>
            <a:pPr lvl="1"/>
            <a:r>
              <a:rPr lang="nl-NL" dirty="0"/>
              <a:t>Inhoud</a:t>
            </a:r>
          </a:p>
          <a:p>
            <a:pPr lvl="1"/>
            <a:r>
              <a:rPr lang="nl-NL" dirty="0"/>
              <a:t>Betrekking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61C708-D67B-37A9-4779-779BC450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Communicatietheorie bij de strategische stroming (2)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ED765C-0D70-3DD9-998A-3423747D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382" y="2581862"/>
            <a:ext cx="2088232" cy="3134437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79F6EC1A-CA7C-69F3-EAA7-18D6E9B30E1E}"/>
              </a:ext>
            </a:extLst>
          </p:cNvPr>
          <p:cNvSpPr txBox="1">
            <a:spLocks/>
          </p:cNvSpPr>
          <p:nvPr/>
        </p:nvSpPr>
        <p:spPr bwMode="auto">
          <a:xfrm>
            <a:off x="9444372" y="1700808"/>
            <a:ext cx="2268252" cy="99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07632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435100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179387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377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2322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689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51466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nl-NL" sz="2400" i="1" kern="0" dirty="0"/>
              <a:t>Jij bent geen leuk baasje!</a:t>
            </a:r>
          </a:p>
        </p:txBody>
      </p:sp>
    </p:spTree>
    <p:extLst>
      <p:ext uri="{BB962C8B-B14F-4D97-AF65-F5344CB8AC3E}">
        <p14:creationId xmlns:p14="http://schemas.microsoft.com/office/powerpoint/2010/main" val="12000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25FC970-7BFC-BC50-E857-4E5633B48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416824" cy="4968552"/>
          </a:xfrm>
        </p:spPr>
        <p:txBody>
          <a:bodyPr/>
          <a:lstStyle/>
          <a:p>
            <a:r>
              <a:rPr lang="nl-NL" dirty="0"/>
              <a:t>Circulaire causaliteit staat centraal. Ook bij communicatie</a:t>
            </a:r>
          </a:p>
          <a:p>
            <a:r>
              <a:rPr lang="nl-NL" dirty="0"/>
              <a:t>Maar mensen denken meestal vanuit oorzaak en gevolg: </a:t>
            </a:r>
            <a:r>
              <a:rPr lang="nl-NL" dirty="0">
                <a:solidFill>
                  <a:srgbClr val="D05422"/>
                </a:solidFill>
              </a:rPr>
              <a:t>interpunctie</a:t>
            </a:r>
          </a:p>
          <a:p>
            <a:r>
              <a:rPr lang="nl-NL" dirty="0"/>
              <a:t>Eventueel levert dit interpunctieproblemen op </a:t>
            </a:r>
            <a:br>
              <a:rPr lang="nl-NL" dirty="0"/>
            </a:br>
            <a:r>
              <a:rPr lang="nl-NL" dirty="0"/>
              <a:t>(= meningsverschil)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E5CD02-CBA4-0534-D45F-4FE535F4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Communicatietheorie bij de strategische stroming (3)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11E9578-382A-784F-2C5B-5AFCC733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3588" y="3501008"/>
            <a:ext cx="35623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A5B98697-AB82-85E2-1679-F41ABBDEDCFF}"/>
              </a:ext>
            </a:extLst>
          </p:cNvPr>
          <p:cNvSpPr txBox="1">
            <a:spLocks/>
          </p:cNvSpPr>
          <p:nvPr/>
        </p:nvSpPr>
        <p:spPr bwMode="auto">
          <a:xfrm>
            <a:off x="8202794" y="1661700"/>
            <a:ext cx="3767474" cy="191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07632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435100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1793875" indent="-358775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37750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2322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689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51466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nl-NL" sz="1800" i="1" kern="0" dirty="0"/>
              <a:t>Er was eens een man in Gouda,</a:t>
            </a:r>
          </a:p>
          <a:p>
            <a:pPr marL="0" indent="0">
              <a:buNone/>
            </a:pPr>
            <a:r>
              <a:rPr lang="nl-NL" sz="1800" i="1" kern="0" dirty="0"/>
              <a:t>Die zat om de tafel zijn vrouw na.</a:t>
            </a:r>
          </a:p>
          <a:p>
            <a:pPr marL="0" indent="0">
              <a:buNone/>
            </a:pPr>
            <a:r>
              <a:rPr lang="nl-NL" sz="1800" i="1" kern="0" dirty="0"/>
              <a:t>Maar zij sprak heel vief,</a:t>
            </a:r>
          </a:p>
          <a:p>
            <a:pPr marL="0" indent="0">
              <a:buNone/>
            </a:pPr>
            <a:r>
              <a:rPr lang="nl-NL" sz="1800" i="1" kern="0" dirty="0"/>
              <a:t>Alles is relatief.</a:t>
            </a:r>
          </a:p>
          <a:p>
            <a:pPr marL="0" indent="0">
              <a:buNone/>
            </a:pPr>
            <a:r>
              <a:rPr lang="nl-NL" sz="1800" i="1" kern="0" dirty="0"/>
              <a:t>Als je goed kijkt zit ik jou na.</a:t>
            </a:r>
          </a:p>
        </p:txBody>
      </p:sp>
    </p:spTree>
    <p:extLst>
      <p:ext uri="{BB962C8B-B14F-4D97-AF65-F5344CB8AC3E}">
        <p14:creationId xmlns:p14="http://schemas.microsoft.com/office/powerpoint/2010/main" val="242158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139E131-8622-F13C-D14F-634C32D0C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5760640" cy="4968552"/>
          </a:xfrm>
        </p:spPr>
        <p:txBody>
          <a:bodyPr/>
          <a:lstStyle/>
          <a:p>
            <a:r>
              <a:rPr lang="nl-NL" dirty="0"/>
              <a:t>Mensen kennen twee vormen van communicatie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Digitale</a:t>
            </a:r>
            <a:r>
              <a:rPr lang="nl-NL" dirty="0"/>
              <a:t> (‘verbale’)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Analoge</a:t>
            </a:r>
            <a:r>
              <a:rPr lang="nl-NL" dirty="0"/>
              <a:t> (‘non-verbale’)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3FD790-E374-CE5A-BB01-9A2829E9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Communicatietheorie bij de strategische stroming (4)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FB0E83-0BC8-6504-C085-47124A5C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309" y="1340768"/>
            <a:ext cx="2727905" cy="1819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35772D-6ECB-FCA1-6ED1-91A1C492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074" y="2348880"/>
            <a:ext cx="2727904" cy="18195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C25E10-03D7-E840-35A8-48754FBD4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309" y="3429000"/>
            <a:ext cx="2727905" cy="18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C33AB1-F2FF-EF0A-8625-F716D9BF7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(logische) denkwijze met als inhoud:</a:t>
            </a:r>
          </a:p>
          <a:p>
            <a:pPr lvl="1"/>
            <a:r>
              <a:rPr lang="nl-NL" dirty="0"/>
              <a:t>Een systeem of persoon heeft altijd een </a:t>
            </a:r>
            <a:r>
              <a:rPr lang="nl-NL" dirty="0">
                <a:solidFill>
                  <a:srgbClr val="D05422"/>
                </a:solidFill>
              </a:rPr>
              <a:t>context</a:t>
            </a:r>
          </a:p>
          <a:p>
            <a:pPr lvl="1"/>
            <a:r>
              <a:rPr lang="nl-NL" dirty="0"/>
              <a:t>De context beïnvloedt het systeem en andersom</a:t>
            </a:r>
          </a:p>
          <a:p>
            <a:pPr lvl="1"/>
            <a:r>
              <a:rPr lang="nl-NL" dirty="0"/>
              <a:t>De werkelijkheid is in te delen in </a:t>
            </a:r>
            <a:r>
              <a:rPr lang="nl-NL" dirty="0">
                <a:solidFill>
                  <a:srgbClr val="D05422"/>
                </a:solidFill>
              </a:rPr>
              <a:t>hiërarchisch geordende niveaus</a:t>
            </a:r>
          </a:p>
          <a:p>
            <a:pPr lvl="1"/>
            <a:r>
              <a:rPr lang="nl-NL" dirty="0"/>
              <a:t>Hoe hoger het niveau, hoe complexer en omvattender het systeem</a:t>
            </a:r>
          </a:p>
          <a:p>
            <a:r>
              <a:rPr lang="nl-NL" dirty="0"/>
              <a:t>Toepassingen in meerdere wetenschappen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Flexibele</a:t>
            </a:r>
            <a:r>
              <a:rPr lang="nl-NL" dirty="0"/>
              <a:t> manier van kijken</a:t>
            </a:r>
          </a:p>
          <a:p>
            <a:pPr lvl="1"/>
            <a:r>
              <a:rPr lang="nl-NL" dirty="0"/>
              <a:t>Relaties tussen systeemonderdelen en tussen systeem en omgeving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9A4F76-8CA6-569E-B537-CDFF1644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systeemtheorie (1) </a:t>
            </a:r>
          </a:p>
        </p:txBody>
      </p:sp>
    </p:spTree>
    <p:extLst>
      <p:ext uri="{BB962C8B-B14F-4D97-AF65-F5344CB8AC3E}">
        <p14:creationId xmlns:p14="http://schemas.microsoft.com/office/powerpoint/2010/main" val="13556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326D957-FF6E-A1CE-FC3F-8D6363568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344816" cy="4968552"/>
          </a:xfrm>
        </p:spPr>
        <p:txBody>
          <a:bodyPr/>
          <a:lstStyle/>
          <a:p>
            <a:r>
              <a:rPr lang="nl-NL" dirty="0"/>
              <a:t>Interacties kunnen gebaseerd zijn op gelijkheid of op verschil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Symmetrisch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Complementair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A445972-8E9E-78A7-4636-7F303251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Communicatietheorie bij de strategische stroming (5)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2F4990-652D-8139-BC5C-FC7CBAD4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872" y="1268760"/>
            <a:ext cx="2031203" cy="24090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1D7A734-98DA-4FE2-4A09-1C3A42FA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40" y="3861048"/>
            <a:ext cx="273943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59DC1FE-7DC4-923D-9380-A1314DC3A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Theorie van psycholoog </a:t>
            </a:r>
            <a:r>
              <a:rPr lang="nl-NL" dirty="0" err="1"/>
              <a:t>Urie</a:t>
            </a:r>
            <a:r>
              <a:rPr lang="nl-NL" dirty="0"/>
              <a:t> </a:t>
            </a:r>
            <a:r>
              <a:rPr lang="nl-NL" dirty="0" err="1"/>
              <a:t>Bronfenbrenner</a:t>
            </a:r>
            <a:endParaRPr lang="nl-NL" dirty="0"/>
          </a:p>
          <a:p>
            <a:r>
              <a:rPr lang="nl-NL" dirty="0"/>
              <a:t>Onderscheid tussen verschillende systeemlagen</a:t>
            </a:r>
          </a:p>
          <a:p>
            <a:r>
              <a:rPr lang="nl-NL" dirty="0"/>
              <a:t>Meer aandacht voor de invloed van individuele kenmerken van een persoon en interactie met omgeving</a:t>
            </a:r>
          </a:p>
          <a:p>
            <a:r>
              <a:rPr lang="nl-NL" dirty="0"/>
              <a:t>Biedt goede handvatten om de ontwikkeling van een persoon te begrijpen</a:t>
            </a:r>
          </a:p>
          <a:p>
            <a:pPr lvl="1"/>
            <a:r>
              <a:rPr lang="nl-NL" dirty="0"/>
              <a:t>Ontwikkeling is een wederzijds proces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B53CAA-5F8A-2C9A-3179-67E0CDB4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bio-ecologische systeemtheorie</a:t>
            </a:r>
          </a:p>
        </p:txBody>
      </p:sp>
    </p:spTree>
    <p:extLst>
      <p:ext uri="{BB962C8B-B14F-4D97-AF65-F5344CB8AC3E}">
        <p14:creationId xmlns:p14="http://schemas.microsoft.com/office/powerpoint/2010/main" val="7427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9C34493-9D6E-53CB-E634-E205973FE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0319" y="1196752"/>
            <a:ext cx="4371362" cy="489654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C7145F7-15B3-379C-29D7-44BCD2B2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bio-ecologische systeemmodel van </a:t>
            </a:r>
            <a:r>
              <a:rPr lang="nl-NL" dirty="0" err="1"/>
              <a:t>Bronfenbrenner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61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6C96C9-926A-2D14-DA43-F9E40E3FE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Van binnen naar buiten …</a:t>
            </a:r>
          </a:p>
          <a:p>
            <a:pPr marL="447675" indent="-447675">
              <a:buFont typeface="+mj-lt"/>
              <a:buAutoNum type="arabicPeriod"/>
            </a:pPr>
            <a:r>
              <a:rPr lang="nl-NL" dirty="0" err="1">
                <a:solidFill>
                  <a:srgbClr val="D05422"/>
                </a:solidFill>
              </a:rPr>
              <a:t>Biosysteem</a:t>
            </a:r>
            <a:r>
              <a:rPr lang="nl-NL" dirty="0"/>
              <a:t>: de </a:t>
            </a:r>
            <a:r>
              <a:rPr lang="nl-NL" dirty="0" err="1"/>
              <a:t>intrapersoonlijke</a:t>
            </a:r>
            <a:r>
              <a:rPr lang="nl-NL" dirty="0"/>
              <a:t> factoren</a:t>
            </a:r>
          </a:p>
          <a:p>
            <a:pPr marL="801688" lvl="1" indent="-354013"/>
            <a:r>
              <a:rPr lang="nl-NL" dirty="0"/>
              <a:t>Bijvoorbeeld: intelligentie, temperament, aanleg om dik te worden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6AC69C-9651-7E05-B258-549EE512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(1)</a:t>
            </a:r>
          </a:p>
        </p:txBody>
      </p:sp>
    </p:spTree>
    <p:extLst>
      <p:ext uri="{BB962C8B-B14F-4D97-AF65-F5344CB8AC3E}">
        <p14:creationId xmlns:p14="http://schemas.microsoft.com/office/powerpoint/2010/main" val="29187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6C96C9-926A-2D14-DA43-F9E40E3FE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buNone/>
            </a:pPr>
            <a:r>
              <a:rPr lang="nl-NL" sz="2800" dirty="0"/>
              <a:t>2.</a:t>
            </a:r>
            <a:r>
              <a:rPr lang="nl-NL" dirty="0">
                <a:solidFill>
                  <a:srgbClr val="D05422"/>
                </a:solidFill>
              </a:rPr>
              <a:t>	Microsysteem</a:t>
            </a:r>
            <a:r>
              <a:rPr lang="nl-NL" dirty="0"/>
              <a:t>: er zijn altijd meerdere microsystemen. De relaties van het kind met mensen uit de directe omgeving</a:t>
            </a:r>
          </a:p>
          <a:p>
            <a:pPr marL="801688" lvl="1" indent="-354013"/>
            <a:r>
              <a:rPr lang="nl-NL" dirty="0"/>
              <a:t>Face-</a:t>
            </a:r>
            <a:r>
              <a:rPr lang="nl-NL" dirty="0" err="1"/>
              <a:t>to</a:t>
            </a:r>
            <a:r>
              <a:rPr lang="nl-NL" dirty="0"/>
              <a:t>-</a:t>
            </a:r>
            <a:r>
              <a:rPr lang="nl-NL" dirty="0" err="1"/>
              <a:t>facerelaties</a:t>
            </a:r>
            <a:endParaRPr lang="nl-NL" dirty="0"/>
          </a:p>
          <a:p>
            <a:pPr marL="801688" lvl="1" indent="-354013"/>
            <a:r>
              <a:rPr lang="nl-NL" dirty="0"/>
              <a:t>Noemt </a:t>
            </a:r>
            <a:r>
              <a:rPr lang="nl-NL" dirty="0" err="1"/>
              <a:t>Bronfenbrenner</a:t>
            </a:r>
            <a:r>
              <a:rPr lang="nl-NL" dirty="0"/>
              <a:t> de motor van de ontwikkeling: hier vindt de beïnvloeding plaats</a:t>
            </a:r>
          </a:p>
          <a:p>
            <a:pPr marL="801688" lvl="1" indent="-354013"/>
            <a:r>
              <a:rPr lang="nl-NL" dirty="0"/>
              <a:t>Bijvoorbeeld: het kind met diens papa, het kind met opa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6AC69C-9651-7E05-B258-549EE512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(2)</a:t>
            </a:r>
          </a:p>
        </p:txBody>
      </p:sp>
    </p:spTree>
    <p:extLst>
      <p:ext uri="{BB962C8B-B14F-4D97-AF65-F5344CB8AC3E}">
        <p14:creationId xmlns:p14="http://schemas.microsoft.com/office/powerpoint/2010/main" val="12610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9D73ADD-8684-4846-58AA-B891BF184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buNone/>
            </a:pPr>
            <a:r>
              <a:rPr lang="nl-NL" sz="2800" dirty="0"/>
              <a:t>3.</a:t>
            </a:r>
            <a:r>
              <a:rPr lang="nl-NL" dirty="0"/>
              <a:t>	</a:t>
            </a:r>
            <a:r>
              <a:rPr lang="nl-NL" dirty="0" err="1">
                <a:solidFill>
                  <a:srgbClr val="D05422"/>
                </a:solidFill>
              </a:rPr>
              <a:t>Mesosysteem</a:t>
            </a:r>
            <a:endParaRPr lang="nl-NL" dirty="0">
              <a:solidFill>
                <a:srgbClr val="D05422"/>
              </a:solidFill>
            </a:endParaRPr>
          </a:p>
          <a:p>
            <a:pPr marL="801688" lvl="1" indent="-354013"/>
            <a:r>
              <a:rPr lang="nl-NL" dirty="0"/>
              <a:t>Relaties tussen verschillende microsystemen</a:t>
            </a:r>
          </a:p>
          <a:p>
            <a:pPr marL="801688" lvl="1" indent="-354013"/>
            <a:r>
              <a:rPr lang="nl-NL" dirty="0"/>
              <a:t>Bijvoorbeeld: Jan wordt jarig. Zijn broertje en zusje overleggen hoe ze hem gaan verrassen</a:t>
            </a:r>
          </a:p>
          <a:p>
            <a:pPr marL="801688" lvl="1" indent="-354013"/>
            <a:r>
              <a:rPr lang="nl-NL" dirty="0"/>
              <a:t>Bijvoorbeeld: vader straft Jan omdat hij ongehoorzaam is en spreekt met moeder af dat zij hem niet mag troosten</a:t>
            </a:r>
          </a:p>
          <a:p>
            <a:pPr marL="801688" lvl="1" indent="-354013"/>
            <a:r>
              <a:rPr lang="nl-NL" dirty="0"/>
              <a:t>Opvoeders beïnvloeden het kind direct via het ‘eigen microsysteem’ en indirect via andere microsystemen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F7F3E1-CDD9-6075-DD29-8D3455BB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(3)</a:t>
            </a:r>
          </a:p>
        </p:txBody>
      </p:sp>
    </p:spTree>
    <p:extLst>
      <p:ext uri="{BB962C8B-B14F-4D97-AF65-F5344CB8AC3E}">
        <p14:creationId xmlns:p14="http://schemas.microsoft.com/office/powerpoint/2010/main" val="25700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9D73ADD-8684-4846-58AA-B891BF184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buNone/>
            </a:pPr>
            <a:r>
              <a:rPr lang="nl-NL" sz="2800" dirty="0"/>
              <a:t>4.</a:t>
            </a:r>
            <a:r>
              <a:rPr lang="nl-NL" dirty="0"/>
              <a:t>	</a:t>
            </a:r>
            <a:r>
              <a:rPr lang="nl-NL" dirty="0" err="1">
                <a:solidFill>
                  <a:srgbClr val="D05422"/>
                </a:solidFill>
              </a:rPr>
              <a:t>Exosysteem</a:t>
            </a:r>
            <a:endParaRPr lang="nl-NL" dirty="0">
              <a:solidFill>
                <a:srgbClr val="D05422"/>
              </a:solidFill>
            </a:endParaRPr>
          </a:p>
          <a:p>
            <a:pPr marL="801688" lvl="1" indent="-354013"/>
            <a:r>
              <a:rPr lang="nl-NL" dirty="0"/>
              <a:t>Maatschappelijke systemen die via de microsystemen het kind (indirect) beïnvloeden</a:t>
            </a:r>
          </a:p>
          <a:p>
            <a:pPr marL="801688" lvl="1" indent="-354013"/>
            <a:r>
              <a:rPr lang="nl-NL" dirty="0"/>
              <a:t>Het kind zelf is geen onderdeel van dit systeem</a:t>
            </a:r>
          </a:p>
          <a:p>
            <a:pPr marL="801688" lvl="1" indent="-354013"/>
            <a:r>
              <a:rPr lang="nl-NL" dirty="0"/>
              <a:t>Bijvoorbeeld: de docentenvergadering besluit strenger op te treden bij ruzies en pesten tijdens de pauze. Juf </a:t>
            </a:r>
            <a:r>
              <a:rPr lang="nl-NL" dirty="0" err="1"/>
              <a:t>Dilara</a:t>
            </a:r>
            <a:r>
              <a:rPr lang="nl-NL" dirty="0"/>
              <a:t> spreekt vervolgens Jan bestraffend toe als hij een ander kind duwt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F7F3E1-CDD9-6075-DD29-8D3455BB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(4)</a:t>
            </a:r>
          </a:p>
        </p:txBody>
      </p:sp>
    </p:spTree>
    <p:extLst>
      <p:ext uri="{BB962C8B-B14F-4D97-AF65-F5344CB8AC3E}">
        <p14:creationId xmlns:p14="http://schemas.microsoft.com/office/powerpoint/2010/main" val="360821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8CC379-6877-1EEA-3319-AE251A5F4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buNone/>
            </a:pPr>
            <a:r>
              <a:rPr lang="nl-NL" sz="2800" dirty="0"/>
              <a:t>5.</a:t>
            </a:r>
            <a:r>
              <a:rPr lang="nl-NL" dirty="0"/>
              <a:t>	</a:t>
            </a:r>
            <a:r>
              <a:rPr lang="nl-NL" dirty="0">
                <a:solidFill>
                  <a:srgbClr val="D05422"/>
                </a:solidFill>
              </a:rPr>
              <a:t>Macrosysteem</a:t>
            </a:r>
          </a:p>
          <a:p>
            <a:pPr marL="801688" lvl="1" indent="-354013"/>
            <a:r>
              <a:rPr lang="nl-NL" dirty="0"/>
              <a:t>Waarden, normen, wetten en regels</a:t>
            </a:r>
          </a:p>
          <a:p>
            <a:pPr marL="801688" lvl="1" indent="-354013"/>
            <a:r>
              <a:rPr lang="nl-NL" dirty="0"/>
              <a:t>Een </a:t>
            </a:r>
            <a:r>
              <a:rPr lang="nl-NL" dirty="0" err="1"/>
              <a:t>systeemlaag</a:t>
            </a:r>
            <a:r>
              <a:rPr lang="nl-NL" dirty="0"/>
              <a:t> zonder mensen</a:t>
            </a:r>
          </a:p>
          <a:p>
            <a:pPr marL="801688" lvl="1" indent="-354013"/>
            <a:r>
              <a:rPr lang="nl-NL" dirty="0"/>
              <a:t>Bijvoorbeeld: wel of geen dienstplicht, verplichte maatschappelijke stage tijdens de middelbare school, leeftijdsgrens bij verkoop van alcohol, artikel 1 van de Nederlandse Grondwet</a:t>
            </a:r>
          </a:p>
          <a:p>
            <a:pPr marL="1160463" lvl="2" indent="-354013"/>
            <a:r>
              <a:rPr lang="nl-NL" dirty="0"/>
              <a:t>‘Allen die zich in Nederland bevinden, worden in gelijke gevallen gelijk behandeld. Discriminatie wegens godsdienst, levensovertuiging, politieke gezindheid, ras, geslacht of op welke grond dan ook, is niet toegestaan’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78A0F7-6227-70CD-C1A3-C9878347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(5)</a:t>
            </a:r>
          </a:p>
        </p:txBody>
      </p:sp>
    </p:spTree>
    <p:extLst>
      <p:ext uri="{BB962C8B-B14F-4D97-AF65-F5344CB8AC3E}">
        <p14:creationId xmlns:p14="http://schemas.microsoft.com/office/powerpoint/2010/main" val="11824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8CC379-6877-1EEA-3319-AE251A5F4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>
              <a:buNone/>
            </a:pPr>
            <a:r>
              <a:rPr lang="nl-NL" sz="2800" dirty="0"/>
              <a:t>6.</a:t>
            </a:r>
            <a:r>
              <a:rPr lang="nl-NL" dirty="0"/>
              <a:t>	</a:t>
            </a:r>
            <a:r>
              <a:rPr lang="nl-NL" dirty="0">
                <a:solidFill>
                  <a:srgbClr val="D05422"/>
                </a:solidFill>
              </a:rPr>
              <a:t>Chronosysteem</a:t>
            </a:r>
          </a:p>
          <a:p>
            <a:pPr marL="801688" lvl="1" indent="-354013"/>
            <a:r>
              <a:rPr lang="nl-NL" dirty="0"/>
              <a:t>Slaat op het kind zelf: het wordt ouder</a:t>
            </a:r>
          </a:p>
          <a:p>
            <a:pPr marL="801688" lvl="1" indent="-354013"/>
            <a:r>
              <a:rPr lang="nl-NL" dirty="0"/>
              <a:t>Slaat ook op de veranderingen in een maatschappij tijdens een bepaalde tijdsperiode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78A0F7-6227-70CD-C1A3-C9878347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Zes systeemlagen van het bio-ecologische model (6)</a:t>
            </a:r>
          </a:p>
        </p:txBody>
      </p:sp>
    </p:spTree>
    <p:extLst>
      <p:ext uri="{BB962C8B-B14F-4D97-AF65-F5344CB8AC3E}">
        <p14:creationId xmlns:p14="http://schemas.microsoft.com/office/powerpoint/2010/main" val="311014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ABFB55-927D-C356-F84D-EFBD2EFD5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Kritiek op strategische stroming omdat individu werd ingeruild voor gezin</a:t>
            </a:r>
          </a:p>
          <a:p>
            <a:pPr lvl="1"/>
            <a:r>
              <a:rPr lang="nl-NL" dirty="0"/>
              <a:t>Meer aandacht voor </a:t>
            </a:r>
            <a:r>
              <a:rPr lang="nl-NL" dirty="0">
                <a:solidFill>
                  <a:srgbClr val="D05422"/>
                </a:solidFill>
              </a:rPr>
              <a:t>‘onderkant’ </a:t>
            </a:r>
            <a:r>
              <a:rPr lang="nl-NL" dirty="0"/>
              <a:t>van het gezin</a:t>
            </a:r>
          </a:p>
          <a:p>
            <a:r>
              <a:rPr lang="nl-NL" dirty="0"/>
              <a:t>Het gegeven van medebeïnvloeding werd veronachtzaamd</a:t>
            </a:r>
          </a:p>
          <a:p>
            <a:pPr lvl="1"/>
            <a:r>
              <a:rPr lang="nl-NL" dirty="0"/>
              <a:t>Meer aandacht voor </a:t>
            </a:r>
            <a:r>
              <a:rPr lang="nl-NL" dirty="0">
                <a:solidFill>
                  <a:srgbClr val="D05422"/>
                </a:solidFill>
              </a:rPr>
              <a:t>‘bovenkant’ </a:t>
            </a:r>
            <a:r>
              <a:rPr lang="nl-NL" dirty="0"/>
              <a:t>van het gezin</a:t>
            </a:r>
          </a:p>
          <a:p>
            <a:r>
              <a:rPr lang="nl-NL" dirty="0"/>
              <a:t>Reactie op kritiek: twee nieuwe stromingen</a:t>
            </a:r>
          </a:p>
          <a:p>
            <a:pPr lvl="1"/>
            <a:r>
              <a:rPr lang="nl-NL" dirty="0" err="1">
                <a:solidFill>
                  <a:srgbClr val="D05422"/>
                </a:solidFill>
              </a:rPr>
              <a:t>Psycho</a:t>
            </a:r>
            <a:r>
              <a:rPr lang="nl-NL" dirty="0">
                <a:solidFill>
                  <a:srgbClr val="D05422"/>
                </a:solidFill>
              </a:rPr>
              <a:t>-educatie</a:t>
            </a:r>
            <a:r>
              <a:rPr lang="nl-NL" dirty="0"/>
              <a:t>: meer nadruk op individuele kenmerken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Constructivisme</a:t>
            </a:r>
            <a:r>
              <a:rPr lang="nl-NL" dirty="0"/>
              <a:t>: meer nadruk op invloed van cultuur en maatschappij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C89BF0-0DDC-3DF9-4CE7-1FFF0463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 na de strategische stroming</a:t>
            </a:r>
          </a:p>
        </p:txBody>
      </p:sp>
    </p:spTree>
    <p:extLst>
      <p:ext uri="{BB962C8B-B14F-4D97-AF65-F5344CB8AC3E}">
        <p14:creationId xmlns:p14="http://schemas.microsoft.com/office/powerpoint/2010/main" val="17335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C33AB1-F2FF-EF0A-8625-F716D9BF7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Interesse in grote gehelen, zonder onderdelen te verwaarlozen (bijvoorbeeld eerder gezin in plaats van individu)</a:t>
            </a:r>
          </a:p>
          <a:p>
            <a:r>
              <a:rPr lang="nl-NL" dirty="0"/>
              <a:t>Object staat in </a:t>
            </a:r>
            <a:r>
              <a:rPr lang="nl-NL" dirty="0">
                <a:solidFill>
                  <a:srgbClr val="D05422"/>
                </a:solidFill>
              </a:rPr>
              <a:t>wisselwerking</a:t>
            </a:r>
            <a:r>
              <a:rPr lang="nl-NL" dirty="0"/>
              <a:t> met omgeving → open systeem → dynamische processen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9A4F76-8CA6-569E-B537-CDFF1644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systeemtheorie (2) </a:t>
            </a:r>
          </a:p>
        </p:txBody>
      </p:sp>
    </p:spTree>
    <p:extLst>
      <p:ext uri="{BB962C8B-B14F-4D97-AF65-F5344CB8AC3E}">
        <p14:creationId xmlns:p14="http://schemas.microsoft.com/office/powerpoint/2010/main" val="9191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B84A3A5-E7B6-F6AE-6E44-7C16E6EF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Heeft verwantschap met sociaalconstructivisme</a:t>
            </a:r>
          </a:p>
          <a:p>
            <a:pPr lvl="1"/>
            <a:r>
              <a:rPr lang="nl-NL" dirty="0"/>
              <a:t>Hoe je over de wereld en jezelf denkt is een </a:t>
            </a:r>
            <a:r>
              <a:rPr lang="nl-NL" dirty="0">
                <a:solidFill>
                  <a:srgbClr val="D05422"/>
                </a:solidFill>
              </a:rPr>
              <a:t>constructie</a:t>
            </a:r>
          </a:p>
          <a:p>
            <a:r>
              <a:rPr lang="nl-NL" dirty="0"/>
              <a:t>Niet het probleem analyseren maar wel denken over de oplossing</a:t>
            </a:r>
          </a:p>
          <a:p>
            <a:pPr lvl="1"/>
            <a:r>
              <a:rPr lang="nl-NL" dirty="0"/>
              <a:t>Deze benadering is </a:t>
            </a:r>
            <a:r>
              <a:rPr lang="nl-NL" dirty="0">
                <a:solidFill>
                  <a:srgbClr val="D05422"/>
                </a:solidFill>
              </a:rPr>
              <a:t>toekomstgericht</a:t>
            </a:r>
          </a:p>
          <a:p>
            <a:r>
              <a:rPr lang="nl-NL" dirty="0">
                <a:solidFill>
                  <a:srgbClr val="D05422"/>
                </a:solidFill>
              </a:rPr>
              <a:t>Zelfvertrouwen</a:t>
            </a:r>
            <a:r>
              <a:rPr lang="nl-NL" dirty="0"/>
              <a:t> van cliënt aanboren en vergroten door te vragen naar </a:t>
            </a:r>
            <a:r>
              <a:rPr lang="nl-NL" dirty="0">
                <a:solidFill>
                  <a:srgbClr val="D05422"/>
                </a:solidFill>
              </a:rPr>
              <a:t>wat al werkt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E4A856-954E-D125-3530-9EC7C536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ontwikkelingen: oplossingsgerichte therapie</a:t>
            </a:r>
          </a:p>
        </p:txBody>
      </p:sp>
    </p:spTree>
    <p:extLst>
      <p:ext uri="{BB962C8B-B14F-4D97-AF65-F5344CB8AC3E}">
        <p14:creationId xmlns:p14="http://schemas.microsoft.com/office/powerpoint/2010/main" val="11118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CE1C367-6C78-92BE-6D04-BF7144275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21280" cy="4968552"/>
          </a:xfrm>
        </p:spPr>
        <p:txBody>
          <a:bodyPr/>
          <a:lstStyle/>
          <a:p>
            <a:r>
              <a:rPr lang="nl-NL" dirty="0"/>
              <a:t>Strategische stroming: algemene functie psychische stoornissen</a:t>
            </a:r>
          </a:p>
          <a:p>
            <a:pPr lvl="1"/>
            <a:r>
              <a:rPr lang="nl-NL" dirty="0"/>
              <a:t>Vervullen een </a:t>
            </a:r>
            <a:r>
              <a:rPr lang="nl-NL" dirty="0" err="1">
                <a:solidFill>
                  <a:srgbClr val="D05422"/>
                </a:solidFill>
              </a:rPr>
              <a:t>evenwichtbevorderende</a:t>
            </a:r>
            <a:r>
              <a:rPr lang="nl-NL" dirty="0">
                <a:solidFill>
                  <a:srgbClr val="D05422"/>
                </a:solidFill>
              </a:rPr>
              <a:t> rol </a:t>
            </a:r>
            <a:r>
              <a:rPr lang="nl-NL" dirty="0"/>
              <a:t>in gezinnen en relaties → niet het individu moet behandeld worden, maar een </a:t>
            </a:r>
            <a:r>
              <a:rPr lang="nl-NL" dirty="0">
                <a:solidFill>
                  <a:srgbClr val="D05422"/>
                </a:solidFill>
              </a:rPr>
              <a:t>gezin</a:t>
            </a:r>
          </a:p>
          <a:p>
            <a:r>
              <a:rPr lang="nl-NL" dirty="0" err="1"/>
              <a:t>Biopsychosociale</a:t>
            </a:r>
            <a:r>
              <a:rPr lang="nl-NL" dirty="0"/>
              <a:t> model: ontstaan van psychische stoornissen wordt begrepen vanuit </a:t>
            </a:r>
            <a:r>
              <a:rPr lang="nl-NL" dirty="0">
                <a:solidFill>
                  <a:srgbClr val="D05422"/>
                </a:solidFill>
              </a:rPr>
              <a:t>combinatie</a:t>
            </a:r>
            <a:r>
              <a:rPr lang="nl-NL" dirty="0"/>
              <a:t> biologische, psychische en sociale invloeden</a:t>
            </a:r>
          </a:p>
          <a:p>
            <a:pPr lvl="1"/>
            <a:r>
              <a:rPr lang="nl-NL" dirty="0"/>
              <a:t>Kwetsbaarheid-stress-</a:t>
            </a:r>
            <a:r>
              <a:rPr lang="nl-NL" dirty="0" err="1"/>
              <a:t>copingmodel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255139-5320-DFE6-FD21-F619F2F6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 (1)</a:t>
            </a:r>
          </a:p>
        </p:txBody>
      </p:sp>
    </p:spTree>
    <p:extLst>
      <p:ext uri="{BB962C8B-B14F-4D97-AF65-F5344CB8AC3E}">
        <p14:creationId xmlns:p14="http://schemas.microsoft.com/office/powerpoint/2010/main" val="19677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CE1C367-6C78-92BE-6D04-BF7144275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21280" cy="4968552"/>
          </a:xfrm>
        </p:spPr>
        <p:txBody>
          <a:bodyPr/>
          <a:lstStyle/>
          <a:p>
            <a:r>
              <a:rPr lang="nl-NL" dirty="0"/>
              <a:t>Bio-ecologische systeemtheorie: individuele kenmerken moeten begrepen worden vanuit het </a:t>
            </a:r>
            <a:r>
              <a:rPr lang="nl-NL" dirty="0">
                <a:solidFill>
                  <a:srgbClr val="D05422"/>
                </a:solidFill>
              </a:rPr>
              <a:t>ontwikkelingsproces </a:t>
            </a:r>
            <a:r>
              <a:rPr lang="nl-NL" dirty="0"/>
              <a:t>dat daaraan ten grondslag ligt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255139-5320-DFE6-FD21-F619F2F6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 (2)</a:t>
            </a:r>
          </a:p>
        </p:txBody>
      </p:sp>
    </p:spTree>
    <p:extLst>
      <p:ext uri="{BB962C8B-B14F-4D97-AF65-F5344CB8AC3E}">
        <p14:creationId xmlns:p14="http://schemas.microsoft.com/office/powerpoint/2010/main" val="30121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DA7FAA7-D3D0-A0C7-DE56-6960E426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173" y="1124744"/>
            <a:ext cx="9971654" cy="1512168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Ontwikkelingsproblemen van het kind verklaard vanuit de wederzijdse interactie tussen ouder en kind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80B9D3-F95E-500B-B7A2-7F402DE2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van ontwikkelingsproces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C98226-BD7E-B8FD-309B-828589F00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173" y="2406839"/>
            <a:ext cx="9971654" cy="36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31F94B4-9A31-88EE-A633-C9DD7E2C8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Hulpverleningsstrategieën en -technieken uit de strategische stroming</a:t>
            </a:r>
          </a:p>
          <a:p>
            <a:r>
              <a:rPr lang="nl-NL" dirty="0" err="1"/>
              <a:t>Expressed</a:t>
            </a:r>
            <a:r>
              <a:rPr lang="nl-NL" dirty="0"/>
              <a:t> </a:t>
            </a:r>
            <a:r>
              <a:rPr lang="nl-NL" dirty="0" err="1"/>
              <a:t>emotions</a:t>
            </a:r>
            <a:r>
              <a:rPr lang="nl-NL" dirty="0"/>
              <a:t> en </a:t>
            </a:r>
            <a:r>
              <a:rPr lang="nl-NL" dirty="0" err="1"/>
              <a:t>psycho</a:t>
            </a:r>
            <a:r>
              <a:rPr lang="nl-NL" dirty="0"/>
              <a:t>-educatie</a:t>
            </a:r>
          </a:p>
          <a:p>
            <a:r>
              <a:rPr lang="nl-NL" dirty="0" err="1"/>
              <a:t>Multisystemische</a:t>
            </a:r>
            <a:r>
              <a:rPr lang="nl-NL" dirty="0"/>
              <a:t> hulpverlening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922A450-9986-49F8-462C-5F2D6AE5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in hulpverlening en opvoeding</a:t>
            </a:r>
          </a:p>
        </p:txBody>
      </p:sp>
    </p:spTree>
    <p:extLst>
      <p:ext uri="{BB962C8B-B14F-4D97-AF65-F5344CB8AC3E}">
        <p14:creationId xmlns:p14="http://schemas.microsoft.com/office/powerpoint/2010/main" val="27600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AE3F256-0000-2B6F-DC70-C92050D5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Gedrag van een gezinslid wordt mede beïnvloed door de gezinskenmerken, maar gedrag wordt er niet eenzijdig door bepaald</a:t>
            </a:r>
          </a:p>
          <a:p>
            <a:pPr lvl="1"/>
            <a:r>
              <a:rPr lang="nl-NL" dirty="0"/>
              <a:t>Hulpverlener probeert </a:t>
            </a:r>
            <a:r>
              <a:rPr lang="nl-NL" dirty="0">
                <a:solidFill>
                  <a:srgbClr val="D05422"/>
                </a:solidFill>
              </a:rPr>
              <a:t>gehele gezin</a:t>
            </a:r>
            <a:r>
              <a:rPr lang="nl-NL" dirty="0"/>
              <a:t> te motiveren voor hulpverlening  </a:t>
            </a:r>
          </a:p>
          <a:p>
            <a:r>
              <a:rPr lang="nl-NL" dirty="0"/>
              <a:t>Hulpverlener probeert de </a:t>
            </a:r>
            <a:r>
              <a:rPr lang="nl-NL" dirty="0">
                <a:solidFill>
                  <a:srgbClr val="D05422"/>
                </a:solidFill>
              </a:rPr>
              <a:t>gezinsregels</a:t>
            </a:r>
            <a:r>
              <a:rPr lang="nl-NL" dirty="0"/>
              <a:t> te ontdekken</a:t>
            </a:r>
          </a:p>
          <a:p>
            <a:r>
              <a:rPr lang="nl-NL" dirty="0"/>
              <a:t>Vervolgens </a:t>
            </a:r>
            <a:r>
              <a:rPr lang="nl-NL" dirty="0">
                <a:solidFill>
                  <a:srgbClr val="D05422"/>
                </a:solidFill>
              </a:rPr>
              <a:t>communicatieregels</a:t>
            </a:r>
            <a:r>
              <a:rPr lang="nl-NL" dirty="0"/>
              <a:t> afspreken</a:t>
            </a:r>
          </a:p>
          <a:p>
            <a:r>
              <a:rPr lang="nl-NL" dirty="0"/>
              <a:t>Een belangrijke motiveringstechniek is </a:t>
            </a:r>
            <a:r>
              <a:rPr lang="nl-NL" dirty="0">
                <a:solidFill>
                  <a:srgbClr val="D05422"/>
                </a:solidFill>
              </a:rPr>
              <a:t>positief </a:t>
            </a:r>
            <a:r>
              <a:rPr lang="nl-NL" dirty="0" err="1">
                <a:solidFill>
                  <a:srgbClr val="D05422"/>
                </a:solidFill>
              </a:rPr>
              <a:t>heretiketteren</a:t>
            </a:r>
            <a:r>
              <a:rPr lang="nl-NL" dirty="0">
                <a:solidFill>
                  <a:srgbClr val="D05422"/>
                </a:solidFill>
              </a:rPr>
              <a:t> </a:t>
            </a:r>
          </a:p>
          <a:p>
            <a:pPr lvl="1"/>
            <a:r>
              <a:rPr lang="nl-NL" dirty="0"/>
              <a:t>Gebaseerd op interpunctieprincipe</a:t>
            </a:r>
          </a:p>
          <a:p>
            <a:pPr lvl="1"/>
            <a:r>
              <a:rPr lang="nl-NL" dirty="0"/>
              <a:t>‘Probleemgedrag’ krijgt een positief etiket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662085-7A5E-E5E4-EE43-CB166E4E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2000"/>
            <a:ext cx="10153127" cy="64638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Hulpverleningsstrategieën en -technieken uit de strategische stroming</a:t>
            </a:r>
          </a:p>
        </p:txBody>
      </p:sp>
    </p:spTree>
    <p:extLst>
      <p:ext uri="{BB962C8B-B14F-4D97-AF65-F5344CB8AC3E}">
        <p14:creationId xmlns:p14="http://schemas.microsoft.com/office/powerpoint/2010/main" val="182909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27951EC-E5F9-44EC-89BC-26E14752C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784976" cy="4968552"/>
          </a:xfrm>
        </p:spPr>
        <p:txBody>
          <a:bodyPr/>
          <a:lstStyle/>
          <a:p>
            <a:r>
              <a:rPr lang="nl-NL" dirty="0"/>
              <a:t>Relatief nieuwe hulpverleningsmethode</a:t>
            </a:r>
          </a:p>
          <a:p>
            <a:pPr lvl="1"/>
            <a:r>
              <a:rPr lang="nl-NL" dirty="0"/>
              <a:t>Concept van </a:t>
            </a:r>
            <a:r>
              <a:rPr lang="nl-NL" dirty="0" err="1"/>
              <a:t>expressed</a:t>
            </a:r>
            <a:r>
              <a:rPr lang="nl-NL" dirty="0"/>
              <a:t> </a:t>
            </a:r>
            <a:r>
              <a:rPr lang="nl-NL" dirty="0" err="1"/>
              <a:t>emotions</a:t>
            </a:r>
            <a:r>
              <a:rPr lang="nl-NL" dirty="0"/>
              <a:t>: mate van emotionele reacties ten opzichte van patiënt</a:t>
            </a:r>
          </a:p>
          <a:p>
            <a:pPr lvl="2"/>
            <a:r>
              <a:rPr lang="nl-NL" dirty="0"/>
              <a:t>Kritische opmerkingen</a:t>
            </a:r>
          </a:p>
          <a:p>
            <a:pPr lvl="2"/>
            <a:r>
              <a:rPr lang="nl-NL" dirty="0"/>
              <a:t>Emotioneel </a:t>
            </a:r>
            <a:r>
              <a:rPr lang="nl-NL" dirty="0" err="1"/>
              <a:t>overbetrokken</a:t>
            </a:r>
            <a:endParaRPr lang="nl-NL" dirty="0"/>
          </a:p>
          <a:p>
            <a:pPr lvl="2"/>
            <a:r>
              <a:rPr lang="nl-NL" dirty="0"/>
              <a:t>Aan- of afwezigheid van vijandigheid</a:t>
            </a:r>
          </a:p>
          <a:p>
            <a:pPr lvl="2"/>
            <a:r>
              <a:rPr lang="nl-NL" dirty="0"/>
              <a:t>Meer dan vijf uur per dag ‘op de lip’ zitten</a:t>
            </a:r>
          </a:p>
          <a:p>
            <a:pPr lvl="3"/>
            <a:r>
              <a:rPr lang="nl-NL" dirty="0"/>
              <a:t>Hoge of lage </a:t>
            </a:r>
            <a:r>
              <a:rPr lang="nl-NL" dirty="0" err="1"/>
              <a:t>expressed</a:t>
            </a:r>
            <a:r>
              <a:rPr lang="nl-NL" dirty="0"/>
              <a:t> </a:t>
            </a:r>
            <a:r>
              <a:rPr lang="nl-NL" dirty="0" err="1"/>
              <a:t>emotions</a:t>
            </a:r>
            <a:r>
              <a:rPr lang="nl-NL" dirty="0"/>
              <a:t> (EE)</a:t>
            </a:r>
          </a:p>
          <a:p>
            <a:pPr lvl="3"/>
            <a:r>
              <a:rPr lang="nl-NL" dirty="0"/>
              <a:t>Hoge EE houdt de stoornis/problematiek in stand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E87300-C7AE-A6B8-E8DF-A0E9DD96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Expressed</a:t>
            </a:r>
            <a:r>
              <a:rPr lang="nl-NL" dirty="0"/>
              <a:t> </a:t>
            </a:r>
            <a:r>
              <a:rPr lang="nl-NL" dirty="0" err="1"/>
              <a:t>emotions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084FCAB-8ADF-9443-46CE-1CB23F7E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666" y="4353432"/>
            <a:ext cx="1541838" cy="17779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707359-4777-E1B2-FCA3-8658DAB2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66" y="1340768"/>
            <a:ext cx="1541836" cy="14567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33C030-8D76-5F59-A681-F1079E36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991" y="2989388"/>
            <a:ext cx="1541836" cy="11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4018A73-5100-C4F4-CBCC-1E08CA2B6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Vorm van gezinsbegeleiding</a:t>
            </a:r>
          </a:p>
          <a:p>
            <a:r>
              <a:rPr lang="nl-NL" sz="3200" dirty="0"/>
              <a:t>Meersporenbeleid</a:t>
            </a:r>
          </a:p>
          <a:p>
            <a:r>
              <a:rPr lang="nl-NL" sz="3200" dirty="0"/>
              <a:t>Vier bestanddelen:</a:t>
            </a:r>
          </a:p>
          <a:p>
            <a:pPr lvl="1"/>
            <a:r>
              <a:rPr lang="nl-NL" sz="2600" dirty="0">
                <a:solidFill>
                  <a:srgbClr val="D05422"/>
                </a:solidFill>
              </a:rPr>
              <a:t>Positieve houding</a:t>
            </a:r>
            <a:r>
              <a:rPr lang="nl-NL" sz="2600" dirty="0"/>
              <a:t> ten opzichte van gezinnen</a:t>
            </a:r>
          </a:p>
          <a:p>
            <a:pPr lvl="1"/>
            <a:r>
              <a:rPr lang="nl-NL" sz="2600" dirty="0">
                <a:solidFill>
                  <a:srgbClr val="D05422"/>
                </a:solidFill>
              </a:rPr>
              <a:t>Educatie</a:t>
            </a:r>
          </a:p>
          <a:p>
            <a:pPr lvl="1"/>
            <a:r>
              <a:rPr lang="nl-NL" sz="2600" dirty="0">
                <a:solidFill>
                  <a:srgbClr val="D05422"/>
                </a:solidFill>
              </a:rPr>
              <a:t>Oplossen</a:t>
            </a:r>
            <a:r>
              <a:rPr lang="nl-NL" sz="2600" dirty="0"/>
              <a:t> van specifieke problemen</a:t>
            </a:r>
          </a:p>
          <a:p>
            <a:pPr lvl="1"/>
            <a:r>
              <a:rPr lang="nl-NL" sz="2600" dirty="0">
                <a:solidFill>
                  <a:srgbClr val="D05422"/>
                </a:solidFill>
              </a:rPr>
              <a:t>Medicatie</a:t>
            </a:r>
          </a:p>
          <a:p>
            <a:r>
              <a:rPr lang="nl-NL" sz="3200" dirty="0"/>
              <a:t>Valt goed te combineren met het </a:t>
            </a:r>
            <a:r>
              <a:rPr lang="nl-NL" sz="3200" dirty="0" err="1"/>
              <a:t>biopsychosociale</a:t>
            </a:r>
            <a:r>
              <a:rPr lang="nl-NL" sz="3200" dirty="0"/>
              <a:t> model: bevat aanwijzingen hoe je op elk van de niveaus als hulpverlener kunt interveniëren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BCDB199-D497-AB44-4FEA-473EA582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Psycho</a:t>
            </a:r>
            <a:r>
              <a:rPr lang="nl-NL" dirty="0"/>
              <a:t>-educatie</a:t>
            </a:r>
          </a:p>
        </p:txBody>
      </p:sp>
    </p:spTree>
    <p:extLst>
      <p:ext uri="{BB962C8B-B14F-4D97-AF65-F5344CB8AC3E}">
        <p14:creationId xmlns:p14="http://schemas.microsoft.com/office/powerpoint/2010/main" val="8160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D29DF7A-133D-60D7-3C51-86E9504B3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Begin deze eeuw geïntroduceerd</a:t>
            </a:r>
          </a:p>
          <a:p>
            <a:pPr lvl="1"/>
            <a:r>
              <a:rPr lang="nl-NL" dirty="0"/>
              <a:t>Gezinnen met jongeren met gedragsproblemen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Meerdere systemen</a:t>
            </a:r>
            <a:r>
              <a:rPr lang="nl-NL" dirty="0"/>
              <a:t> bij de behandeling van het probleemgedrag </a:t>
            </a:r>
          </a:p>
          <a:p>
            <a:pPr lvl="1"/>
            <a:r>
              <a:rPr lang="nl-NL" dirty="0"/>
              <a:t>Raakvlakken met de theorie van </a:t>
            </a:r>
            <a:r>
              <a:rPr lang="nl-NL" dirty="0" err="1">
                <a:solidFill>
                  <a:srgbClr val="D05422"/>
                </a:solidFill>
              </a:rPr>
              <a:t>Bronfenbrenner</a:t>
            </a:r>
            <a:endParaRPr lang="nl-NL" dirty="0">
              <a:solidFill>
                <a:srgbClr val="D05422"/>
              </a:solidFill>
            </a:endParaRPr>
          </a:p>
          <a:p>
            <a:pPr lvl="1"/>
            <a:r>
              <a:rPr lang="nl-NL" dirty="0"/>
              <a:t>Gebaseerd op wetenschappelijk onderzoek</a:t>
            </a:r>
          </a:p>
          <a:p>
            <a:pPr lvl="1"/>
            <a:r>
              <a:rPr lang="nl-NL" dirty="0"/>
              <a:t>Intensief</a:t>
            </a:r>
          </a:p>
          <a:p>
            <a:pPr lvl="1"/>
            <a:r>
              <a:rPr lang="nl-NL" dirty="0"/>
              <a:t>Kortdurend </a:t>
            </a:r>
          </a:p>
          <a:p>
            <a:pPr lvl="1"/>
            <a:r>
              <a:rPr lang="nl-NL" dirty="0"/>
              <a:t>Sterk geprotocolleerd</a:t>
            </a:r>
          </a:p>
          <a:p>
            <a:pPr lvl="1"/>
            <a:r>
              <a:rPr lang="nl-NL" dirty="0" err="1"/>
              <a:t>Outreachend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5D31B91-02C5-35FF-1314-3D5D00F8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Multisystemische</a:t>
            </a:r>
            <a:r>
              <a:rPr lang="nl-NL" dirty="0"/>
              <a:t> hulpverlening (1)</a:t>
            </a:r>
          </a:p>
        </p:txBody>
      </p:sp>
    </p:spTree>
    <p:extLst>
      <p:ext uri="{BB962C8B-B14F-4D97-AF65-F5344CB8AC3E}">
        <p14:creationId xmlns:p14="http://schemas.microsoft.com/office/powerpoint/2010/main" val="11404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409D1FE-0CA9-60D4-054C-B54A1BA1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560840" cy="4968552"/>
          </a:xfrm>
        </p:spPr>
        <p:txBody>
          <a:bodyPr/>
          <a:lstStyle/>
          <a:p>
            <a:r>
              <a:rPr lang="nl-NL" dirty="0"/>
              <a:t>Met drie benaderingen wordt geëxperimenteerd:</a:t>
            </a:r>
          </a:p>
          <a:p>
            <a:pPr lvl="1"/>
            <a:r>
              <a:rPr lang="nl-NL" dirty="0"/>
              <a:t>Functionele Gezinstherapie (</a:t>
            </a:r>
            <a:r>
              <a:rPr lang="nl-NL" dirty="0" err="1"/>
              <a:t>Functional</a:t>
            </a:r>
            <a:r>
              <a:rPr lang="nl-NL" dirty="0"/>
              <a:t> Family </a:t>
            </a:r>
            <a:r>
              <a:rPr lang="nl-NL" dirty="0" err="1"/>
              <a:t>Therapy</a:t>
            </a:r>
            <a:r>
              <a:rPr lang="nl-NL" dirty="0"/>
              <a:t>, </a:t>
            </a:r>
            <a:r>
              <a:rPr lang="nl-NL" dirty="0">
                <a:solidFill>
                  <a:srgbClr val="D05422"/>
                </a:solidFill>
              </a:rPr>
              <a:t>FTT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Meervoudige Gezinstherapie (Multi </a:t>
            </a:r>
            <a:r>
              <a:rPr lang="nl-NL" dirty="0" err="1"/>
              <a:t>Dimensional</a:t>
            </a:r>
            <a:r>
              <a:rPr lang="nl-NL" dirty="0"/>
              <a:t> Family </a:t>
            </a:r>
            <a:r>
              <a:rPr lang="nl-NL" dirty="0" err="1"/>
              <a:t>Therapy</a:t>
            </a:r>
            <a:r>
              <a:rPr lang="nl-NL" dirty="0"/>
              <a:t>, </a:t>
            </a:r>
            <a:r>
              <a:rPr lang="nl-NL" dirty="0">
                <a:solidFill>
                  <a:srgbClr val="D05422"/>
                </a:solidFill>
              </a:rPr>
              <a:t>MDFT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Multisysteemtherapie (</a:t>
            </a:r>
            <a:r>
              <a:rPr lang="nl-NL" dirty="0" err="1"/>
              <a:t>Multisystemic</a:t>
            </a:r>
            <a:r>
              <a:rPr lang="nl-NL" dirty="0"/>
              <a:t> </a:t>
            </a:r>
            <a:r>
              <a:rPr lang="nl-NL" dirty="0" err="1"/>
              <a:t>Therapy</a:t>
            </a:r>
            <a:r>
              <a:rPr lang="nl-NL" dirty="0"/>
              <a:t>, </a:t>
            </a:r>
            <a:r>
              <a:rPr lang="nl-NL" dirty="0">
                <a:solidFill>
                  <a:srgbClr val="D05422"/>
                </a:solidFill>
              </a:rPr>
              <a:t>MST</a:t>
            </a:r>
            <a:r>
              <a:rPr lang="nl-NL" dirty="0"/>
              <a:t>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100B1F5-67A3-4F71-A2A4-D94E4F7D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Multisystemische</a:t>
            </a:r>
            <a:r>
              <a:rPr lang="nl-NL" dirty="0"/>
              <a:t> hulpverlening (2)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D1A126-2F46-E4D3-0E54-71BFA159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481" y="2781104"/>
            <a:ext cx="2702565" cy="2702565"/>
          </a:xfrm>
          <a:prstGeom prst="rect">
            <a:avLst/>
          </a:prstGeom>
        </p:spPr>
      </p:pic>
      <p:pic>
        <p:nvPicPr>
          <p:cNvPr id="5" name="Picture 4" descr="Multi Systeem Therapie (MST) als bedrijf en product ...">
            <a:extLst>
              <a:ext uri="{FF2B5EF4-FFF2-40B4-BE49-F238E27FC236}">
                <a16:creationId xmlns:a16="http://schemas.microsoft.com/office/drawing/2014/main" id="{439FCE13-9C72-7068-1564-A98AF43B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823118"/>
            <a:ext cx="2203635" cy="12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FT LLC Jobs">
            <a:extLst>
              <a:ext uri="{FF2B5EF4-FFF2-40B4-BE49-F238E27FC236}">
                <a16:creationId xmlns:a16="http://schemas.microsoft.com/office/drawing/2014/main" id="{AE5B4622-55A9-42A0-4A6A-FE78DC35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04" y="1530826"/>
            <a:ext cx="422384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A0037A5-88CF-5B20-B19E-93EC8701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21280" cy="1152128"/>
          </a:xfrm>
        </p:spPr>
        <p:txBody>
          <a:bodyPr/>
          <a:lstStyle/>
          <a:p>
            <a:r>
              <a:rPr lang="nl-NL" dirty="0"/>
              <a:t>Een systeem of persoon heeft altijd een </a:t>
            </a:r>
            <a:r>
              <a:rPr lang="nl-NL" dirty="0">
                <a:solidFill>
                  <a:srgbClr val="D05422"/>
                </a:solidFill>
              </a:rPr>
              <a:t>context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A99481-EBD0-697B-93A1-8EDF9A27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systeemtheorie (3)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4E4AFE-F435-A172-79B0-0B65EBD5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77" y="2251116"/>
            <a:ext cx="4494245" cy="33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2DD29C3-4471-22B1-53FD-DB381B51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Outreachend</a:t>
            </a:r>
            <a:r>
              <a:rPr lang="nl-NL" dirty="0"/>
              <a:t> werken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B07CAE9-5158-4291-6A01-83F6DA5D8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560" y="1542853"/>
            <a:ext cx="2670543" cy="3772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BD6FAA9-9EC0-A082-D155-D3D6DF67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21" y="1988840"/>
            <a:ext cx="8788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3C28310-7E00-A9B4-1837-1376108C0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74" y="2215325"/>
            <a:ext cx="3639204" cy="24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41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49A6700-D9A4-1B7F-0756-04D139D0C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Rigide nadruk op gezin kan tot gevolg hebben dat bijdrage van individu aan problematiek wordt verwaarloosd</a:t>
            </a:r>
          </a:p>
          <a:p>
            <a:pPr lvl="1"/>
            <a:r>
              <a:rPr lang="nl-NL" dirty="0"/>
              <a:t>Theorie van </a:t>
            </a:r>
            <a:r>
              <a:rPr lang="nl-NL" dirty="0" err="1"/>
              <a:t>Bronfenbrenner</a:t>
            </a:r>
            <a:r>
              <a:rPr lang="nl-NL" dirty="0"/>
              <a:t> corrigeert dit</a:t>
            </a:r>
          </a:p>
          <a:p>
            <a:r>
              <a:rPr lang="nl-NL" dirty="0"/>
              <a:t>Het is niet altijd nodig om relatie- of gezinstherapie te geven bij individuele problematiek</a:t>
            </a:r>
          </a:p>
          <a:p>
            <a:r>
              <a:rPr lang="nl-NL" dirty="0"/>
              <a:t>Onderzoek naar effectiviteit van gezinstherapie werd lang verwaarloosd, maar is eind vorige eeuw opgepakt</a:t>
            </a:r>
          </a:p>
          <a:p>
            <a:pPr lvl="1"/>
            <a:r>
              <a:rPr lang="nl-NL" dirty="0"/>
              <a:t>Goede resultaten voor </a:t>
            </a:r>
            <a:r>
              <a:rPr lang="nl-NL" dirty="0" err="1"/>
              <a:t>multisystemische</a:t>
            </a:r>
            <a:r>
              <a:rPr lang="nl-NL" dirty="0"/>
              <a:t> benaderingen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11D231-B502-A73F-2263-FA1781B2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Kanttekeningen</a:t>
            </a:r>
          </a:p>
        </p:txBody>
      </p:sp>
    </p:spTree>
    <p:extLst>
      <p:ext uri="{BB962C8B-B14F-4D97-AF65-F5344CB8AC3E}">
        <p14:creationId xmlns:p14="http://schemas.microsoft.com/office/powerpoint/2010/main" val="24025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13440B-CC3A-CDD5-12CA-61027B323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8064896" cy="4968552"/>
          </a:xfrm>
        </p:spPr>
        <p:txBody>
          <a:bodyPr/>
          <a:lstStyle/>
          <a:p>
            <a:r>
              <a:rPr lang="nl-NL" dirty="0"/>
              <a:t>Eigenschap van object is niet los van de </a:t>
            </a:r>
            <a:r>
              <a:rPr lang="nl-NL" dirty="0">
                <a:solidFill>
                  <a:srgbClr val="D05422"/>
                </a:solidFill>
              </a:rPr>
              <a:t>omgeving</a:t>
            </a:r>
            <a:r>
              <a:rPr lang="nl-NL" dirty="0"/>
              <a:t> te zien</a:t>
            </a:r>
          </a:p>
          <a:p>
            <a:r>
              <a:rPr lang="nl-NL" dirty="0"/>
              <a:t>‘Het geheel is meer dan de som der delen’</a:t>
            </a:r>
          </a:p>
          <a:p>
            <a:r>
              <a:rPr lang="nl-NL" dirty="0"/>
              <a:t>Gedrag wordt altijd door </a:t>
            </a:r>
            <a:r>
              <a:rPr lang="nl-NL" dirty="0">
                <a:solidFill>
                  <a:srgbClr val="D05422"/>
                </a:solidFill>
              </a:rPr>
              <a:t>meerdere aspecten</a:t>
            </a:r>
            <a:r>
              <a:rPr lang="nl-NL" dirty="0"/>
              <a:t> beïnvloed</a:t>
            </a:r>
          </a:p>
          <a:p>
            <a:r>
              <a:rPr lang="nl-NL" dirty="0"/>
              <a:t>Aandacht voor het hier-en-nu</a:t>
            </a:r>
          </a:p>
          <a:p>
            <a:r>
              <a:rPr lang="nl-NL" dirty="0"/>
              <a:t>Ecologische systeemtheorie van </a:t>
            </a:r>
            <a:r>
              <a:rPr lang="nl-NL" dirty="0" err="1"/>
              <a:t>Urie</a:t>
            </a:r>
            <a:r>
              <a:rPr lang="nl-NL" dirty="0"/>
              <a:t> </a:t>
            </a:r>
            <a:r>
              <a:rPr lang="nl-NL" dirty="0" err="1"/>
              <a:t>Bronfenbrenner</a:t>
            </a:r>
            <a:r>
              <a:rPr lang="nl-NL" dirty="0"/>
              <a:t> maakt </a:t>
            </a:r>
            <a:r>
              <a:rPr lang="nl-NL" dirty="0">
                <a:solidFill>
                  <a:srgbClr val="D05422"/>
                </a:solidFill>
              </a:rPr>
              <a:t>ontwikkeling</a:t>
            </a:r>
            <a:r>
              <a:rPr lang="nl-NL" dirty="0"/>
              <a:t> inzichtelijk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9E13703-713C-D28A-590C-CE124FB0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systeemtheorie (4)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E9CEA8-26D6-A1F6-7649-55D0410D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3" y="1775963"/>
            <a:ext cx="3432880" cy="43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E12555-B717-25E0-9BB0-843F201A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93288" cy="4968552"/>
          </a:xfrm>
        </p:spPr>
        <p:txBody>
          <a:bodyPr/>
          <a:lstStyle/>
          <a:p>
            <a:r>
              <a:rPr lang="nl-NL" dirty="0"/>
              <a:t>Systeemtheorie en gezinstheorie worden vaak met elkaar vereenzelvigd. Maar dat is onterecht. Systeemtheorie kent toepassingen in </a:t>
            </a:r>
            <a:r>
              <a:rPr lang="nl-NL" dirty="0">
                <a:solidFill>
                  <a:srgbClr val="D05422"/>
                </a:solidFill>
              </a:rPr>
              <a:t>meerdere wetenschappen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DBB070-F5FA-2A3C-91CA-932FB577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systeemtheorie (1) </a:t>
            </a:r>
          </a:p>
        </p:txBody>
      </p:sp>
    </p:spTree>
    <p:extLst>
      <p:ext uri="{BB962C8B-B14F-4D97-AF65-F5344CB8AC3E}">
        <p14:creationId xmlns:p14="http://schemas.microsoft.com/office/powerpoint/2010/main" val="14552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E12555-B717-25E0-9BB0-843F201A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93288" cy="4968552"/>
          </a:xfrm>
        </p:spPr>
        <p:txBody>
          <a:bodyPr/>
          <a:lstStyle/>
          <a:p>
            <a:r>
              <a:rPr lang="nl-NL" dirty="0"/>
              <a:t>Geboorte van systeemtheorie kende </a:t>
            </a:r>
            <a:r>
              <a:rPr lang="nl-NL" dirty="0">
                <a:solidFill>
                  <a:srgbClr val="D05422"/>
                </a:solidFill>
              </a:rPr>
              <a:t>meerdere invloeden</a:t>
            </a:r>
          </a:p>
          <a:p>
            <a:pPr lvl="1"/>
            <a:r>
              <a:rPr lang="nl-NL" dirty="0"/>
              <a:t>Gestaltpsychologie</a:t>
            </a:r>
          </a:p>
          <a:p>
            <a:pPr lvl="1"/>
            <a:r>
              <a:rPr lang="nl-NL" dirty="0"/>
              <a:t>Psychologie</a:t>
            </a:r>
          </a:p>
          <a:p>
            <a:pPr lvl="1"/>
            <a:r>
              <a:rPr lang="nl-NL" dirty="0"/>
              <a:t>Cybernetica</a:t>
            </a:r>
          </a:p>
          <a:p>
            <a:pPr lvl="1"/>
            <a:r>
              <a:rPr lang="nl-NL" dirty="0"/>
              <a:t>Informatica</a:t>
            </a:r>
          </a:p>
          <a:p>
            <a:pPr lvl="1"/>
            <a:r>
              <a:rPr lang="nl-NL" dirty="0"/>
              <a:t>Biologie en evolutietheorie</a:t>
            </a:r>
          </a:p>
          <a:p>
            <a:r>
              <a:rPr lang="nl-NL" dirty="0"/>
              <a:t>Systeemtheorie heeft zich ontwikkeld dankzij ontdekkingen in andere wetenschappen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DBB070-F5FA-2A3C-91CA-932FB577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systeemtheorie (2) </a:t>
            </a:r>
          </a:p>
        </p:txBody>
      </p:sp>
    </p:spTree>
    <p:extLst>
      <p:ext uri="{BB962C8B-B14F-4D97-AF65-F5344CB8AC3E}">
        <p14:creationId xmlns:p14="http://schemas.microsoft.com/office/powerpoint/2010/main" val="38709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0DE00B-C845-C976-D935-ECF003582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593288" cy="2448272"/>
          </a:xfrm>
        </p:spPr>
        <p:txBody>
          <a:bodyPr/>
          <a:lstStyle/>
          <a:p>
            <a:r>
              <a:rPr lang="nl-NL" dirty="0"/>
              <a:t>In de hulpverlening wordt sinds de jaren zeventig de systeemtheorie vooral in de gezinstherapie toegepast </a:t>
            </a:r>
          </a:p>
          <a:p>
            <a:pPr lvl="1"/>
            <a:r>
              <a:rPr lang="nl-NL" dirty="0"/>
              <a:t>Psychiaters en psychotherapeuten gingen zich bemoeien met de </a:t>
            </a:r>
            <a:r>
              <a:rPr lang="nl-NL" dirty="0">
                <a:solidFill>
                  <a:srgbClr val="D05422"/>
                </a:solidFill>
              </a:rPr>
              <a:t>hulpverlening aan gezinnen </a:t>
            </a:r>
            <a:r>
              <a:rPr lang="nl-NL" dirty="0"/>
              <a:t>→ systeemtherapie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E4B28E0-CF92-AA63-B779-961BD0D2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systeemtheorie (3)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EDC986-AEA7-529F-1B34-7C4AF34B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21" y="3565198"/>
            <a:ext cx="368715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49D50B5-5715-30BE-A93B-10F993E53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D05422"/>
                </a:solidFill>
              </a:rPr>
              <a:t>Organistisch</a:t>
            </a:r>
            <a:r>
              <a:rPr lang="nl-NL" dirty="0"/>
              <a:t>: niet de kenmerken van het individu staan centraal, maar de kenmerken van de relaties tussen individu en omgeving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77E464-7F24-FAEE-7E30-F4D3B475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Mensbeeld in de systeemtheorie</a:t>
            </a:r>
          </a:p>
        </p:txBody>
      </p:sp>
    </p:spTree>
    <p:extLst>
      <p:ext uri="{BB962C8B-B14F-4D97-AF65-F5344CB8AC3E}">
        <p14:creationId xmlns:p14="http://schemas.microsoft.com/office/powerpoint/2010/main" val="14588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a1">
  <a:themeElements>
    <a:clrScheme name="sjabloon coutinh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abloon coutin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jabloon coutinh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a1" id="{5EA91AE3-FCA0-4D27-9294-8AC33F863CF2}" vid="{AF8D7A38-9E6E-4A89-9B3C-16949DEDC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1556</Words>
  <Application>Microsoft Office PowerPoint</Application>
  <PresentationFormat>Breedbeeld</PresentationFormat>
  <Paragraphs>206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Courier New</vt:lpstr>
      <vt:lpstr>Wingdings</vt:lpstr>
      <vt:lpstr>Thema1</vt:lpstr>
      <vt:lpstr>PowerPoint-presentatie</vt:lpstr>
      <vt:lpstr>Uitgangspunten systeemtheorie (1) </vt:lpstr>
      <vt:lpstr>Uitgangspunten systeemtheorie (2) </vt:lpstr>
      <vt:lpstr>Uitgangspunten systeemtheorie (3)</vt:lpstr>
      <vt:lpstr>Uitgangspunten systeemtheorie (4) </vt:lpstr>
      <vt:lpstr>Geschiedenis systeemtheorie (1) </vt:lpstr>
      <vt:lpstr>Geschiedenis systeemtheorie (2) </vt:lpstr>
      <vt:lpstr>Geschiedenis systeemtheorie (3)</vt:lpstr>
      <vt:lpstr>Mensbeeld in de systeemtheorie</vt:lpstr>
      <vt:lpstr>Indeling van de systeemtheorie </vt:lpstr>
      <vt:lpstr>Theorieën uit de systeemtheorie </vt:lpstr>
      <vt:lpstr>De strategische stroming in de gezinstherapie</vt:lpstr>
      <vt:lpstr>Systeemtheorie bij de strategische stroming (1)</vt:lpstr>
      <vt:lpstr>Systeemtheorie bij de strategische stroming (2)</vt:lpstr>
      <vt:lpstr>Systeemtheorie bij de strategische stroming (3)</vt:lpstr>
      <vt:lpstr>Communicatietheorie bij de strategische stroming (1)</vt:lpstr>
      <vt:lpstr>Communicatietheorie bij de strategische stroming (2)</vt:lpstr>
      <vt:lpstr>Communicatietheorie bij de strategische stroming (3)</vt:lpstr>
      <vt:lpstr>Communicatietheorie bij de strategische stroming (4)</vt:lpstr>
      <vt:lpstr>Communicatietheorie bij de strategische stroming (5)</vt:lpstr>
      <vt:lpstr>De bio-ecologische systeemtheorie</vt:lpstr>
      <vt:lpstr>Het bio-ecologische systeemmodel van Bronfenbrenner</vt:lpstr>
      <vt:lpstr>Zes systeemlagen van het bio-ecologische model (1)</vt:lpstr>
      <vt:lpstr>Zes systeemlagen van het bio-ecologische model (2)</vt:lpstr>
      <vt:lpstr>Zes systeemlagen van het bio-ecologische model (3)</vt:lpstr>
      <vt:lpstr>Zes systeemlagen van het bio-ecologische model (4)</vt:lpstr>
      <vt:lpstr>Zes systeemlagen van het bio-ecologische model (5)</vt:lpstr>
      <vt:lpstr>Zes systeemlagen van het bio-ecologische model (6)</vt:lpstr>
      <vt:lpstr>Nieuwe ontwikkelingen na de strategische stroming</vt:lpstr>
      <vt:lpstr>Nieuwe ontwikkelingen: oplossingsgerichte therapie</vt:lpstr>
      <vt:lpstr>Psychische stoornissen (1)</vt:lpstr>
      <vt:lpstr>Psychische stoornissen (2)</vt:lpstr>
      <vt:lpstr>Voorbeeld van ontwikkelingsproces</vt:lpstr>
      <vt:lpstr>Toepassingen in hulpverlening en opvoeding</vt:lpstr>
      <vt:lpstr>Hulpverleningsstrategieën en -technieken uit de strategische stroming</vt:lpstr>
      <vt:lpstr>Expressed emotions</vt:lpstr>
      <vt:lpstr>Psycho-educatie</vt:lpstr>
      <vt:lpstr>Multisystemische hulpverlening (1)</vt:lpstr>
      <vt:lpstr>Multisystemische hulpverlening (2)</vt:lpstr>
      <vt:lpstr>Outreachend werken</vt:lpstr>
      <vt:lpstr>Kanttekeningen</vt:lpstr>
    </vt:vector>
  </TitlesOfParts>
  <Company>Uitgeverij Coutinho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dia</dc:title>
  <dc:creator>Simone Baddou</dc:creator>
  <cp:lastModifiedBy>Louise Prompers</cp:lastModifiedBy>
  <cp:revision>52</cp:revision>
  <dcterms:created xsi:type="dcterms:W3CDTF">2008-05-29T12:51:00Z</dcterms:created>
  <dcterms:modified xsi:type="dcterms:W3CDTF">2024-04-25T17:29:45Z</dcterms:modified>
</cp:coreProperties>
</file>