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35"/>
  </p:notesMasterIdLst>
  <p:handoutMasterIdLst>
    <p:handoutMasterId r:id="rId36"/>
  </p:handoutMasterIdLst>
  <p:sldIdLst>
    <p:sldId id="291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</p:sldIdLst>
  <p:sldSz cx="12192000" cy="6858000"/>
  <p:notesSz cx="6946900" cy="100838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E85865-A332-EBBD-7C03-AC17F8FE4FB0}" name="Louise Prompers" initials="LP" userId="S::prompers@coutinho.nl::3b171151-0384-416b-9480-d3148e17f0aa" providerId="AD"/>
  <p188:author id="{CE9D8A89-4463-BF0D-7FE5-A984721E9119}" name="Jakop Rigter" initials="JR" userId="6021af2791c4553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5422"/>
    <a:srgbClr val="E57537"/>
    <a:srgbClr val="1B4381"/>
    <a:srgbClr val="231E99"/>
    <a:srgbClr val="F8EBCD"/>
    <a:srgbClr val="BEA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tijl, lich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01" autoAdjust="0"/>
    <p:restoredTop sz="94693" autoAdjust="0"/>
  </p:normalViewPr>
  <p:slideViewPr>
    <p:cSldViewPr>
      <p:cViewPr varScale="1">
        <p:scale>
          <a:sx n="104" d="100"/>
          <a:sy n="104" d="100"/>
        </p:scale>
        <p:origin x="69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AC0B8C10-3DC5-91CC-6FE6-413B3B6E5CB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49C6435-615D-D7A0-D901-9E7D71EB54E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5413" y="0"/>
            <a:ext cx="30099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30D69EC8-7FCB-01A9-5D40-51A383FDDBA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77388"/>
            <a:ext cx="30099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C28DBC7F-D9DD-286A-385E-5B72BB6F45B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5413" y="9577388"/>
            <a:ext cx="30099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0E68C36-B560-4D68-972C-ACD68F4F1B5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39B83B36-7C4B-BFDC-AF0C-855EEC8C8DD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504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7E120383-82E3-284F-5E98-65784C82638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35413" y="0"/>
            <a:ext cx="3009900" cy="504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306110C-07ED-490A-BAF0-BD301750C39D}" type="datetimeFigureOut">
              <a:rPr lang="nl-NL" altLang="nl-NL"/>
              <a:pPr>
                <a:defRPr/>
              </a:pPr>
              <a:t>20-4-2024</a:t>
            </a:fld>
            <a:endParaRPr lang="nl-NL" altLang="nl-NL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DD69890F-536E-9DA7-6D3A-371E02A24C8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713" y="755650"/>
            <a:ext cx="6721475" cy="3781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4E911FBB-02EA-F75C-D1D9-C0DDE605C47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789488"/>
            <a:ext cx="5556250" cy="45386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noProof="0"/>
              <a:t>Klik om de opmaakprofielen van de modeltekst te bewerken</a:t>
            </a:r>
          </a:p>
          <a:p>
            <a:pPr lvl="1"/>
            <a:r>
              <a:rPr lang="nl-NL" altLang="nl-NL" noProof="0"/>
              <a:t>Tweede niveau</a:t>
            </a:r>
          </a:p>
          <a:p>
            <a:pPr lvl="2"/>
            <a:r>
              <a:rPr lang="nl-NL" altLang="nl-NL" noProof="0"/>
              <a:t>Derde niveau</a:t>
            </a:r>
          </a:p>
          <a:p>
            <a:pPr lvl="3"/>
            <a:r>
              <a:rPr lang="nl-NL" altLang="nl-NL" noProof="0"/>
              <a:t>Vierde niveau</a:t>
            </a:r>
          </a:p>
          <a:p>
            <a:pPr lvl="4"/>
            <a:r>
              <a:rPr lang="nl-NL" altLang="nl-NL" noProof="0"/>
              <a:t>Vijfde niveau</a:t>
            </a:r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id="{489288F0-F29C-97D7-653D-C337E522F71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77388"/>
            <a:ext cx="3009900" cy="504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45063" name="Rectangle 7">
            <a:extLst>
              <a:ext uri="{FF2B5EF4-FFF2-40B4-BE49-F238E27FC236}">
                <a16:creationId xmlns:a16="http://schemas.microsoft.com/office/drawing/2014/main" id="{C0B53482-1C01-5698-325E-7E0F63AF8A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5413" y="9577388"/>
            <a:ext cx="3009900" cy="504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6AFE687-7747-4346-9F69-7835597AD1C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149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189583"/>
            <a:ext cx="9120717" cy="71913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8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3985" y="1268760"/>
            <a:ext cx="2518833" cy="4968552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71133" y="1268760"/>
            <a:ext cx="7359651" cy="4968552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22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5360" y="190326"/>
            <a:ext cx="10153127" cy="646386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469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933869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189583"/>
            <a:ext cx="9480789" cy="71913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67" y="1556792"/>
            <a:ext cx="4938184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6054" y="1556792"/>
            <a:ext cx="4940300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511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404" y="189583"/>
            <a:ext cx="9698633" cy="71913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2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189583"/>
            <a:ext cx="9120717" cy="71913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55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936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3" y="1196752"/>
            <a:ext cx="4011084" cy="80201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96753"/>
            <a:ext cx="6815667" cy="49294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88841"/>
            <a:ext cx="4011084" cy="41373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14527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6916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24744"/>
            <a:ext cx="7315200" cy="374441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43245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896637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5360" y="1124744"/>
            <a:ext cx="1159328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de modelstijlen te bewerken</a:t>
            </a:r>
          </a:p>
          <a:p>
            <a:pPr lvl="1"/>
            <a:r>
              <a:rPr lang="nl-NL" altLang="nl-NL" dirty="0"/>
              <a:t>Tweede niveau</a:t>
            </a:r>
          </a:p>
          <a:p>
            <a:pPr lvl="2"/>
            <a:r>
              <a:rPr lang="nl-NL" altLang="nl-NL" dirty="0"/>
              <a:t>Derde niveau</a:t>
            </a:r>
          </a:p>
          <a:p>
            <a:pPr lvl="3"/>
            <a:r>
              <a:rPr lang="nl-NL" altLang="nl-NL" dirty="0"/>
              <a:t>Vierde niveau</a:t>
            </a:r>
          </a:p>
          <a:p>
            <a:pPr lvl="4"/>
            <a:r>
              <a:rPr lang="nl-NL" altLang="nl-NL" dirty="0"/>
              <a:t>Vijfde niveau</a:t>
            </a:r>
            <a:endParaRPr lang="en-US" altLang="nl-NL" dirty="0"/>
          </a:p>
        </p:txBody>
      </p:sp>
      <p:sp>
        <p:nvSpPr>
          <p:cNvPr id="1030" name="Rectangle 16"/>
          <p:cNvSpPr>
            <a:spLocks noChangeArrowheads="1"/>
          </p:cNvSpPr>
          <p:nvPr/>
        </p:nvSpPr>
        <p:spPr bwMode="auto">
          <a:xfrm>
            <a:off x="1" y="0"/>
            <a:ext cx="2256367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1pPr>
            <a:lvl2pPr marL="742950" indent="-285750"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2pPr>
            <a:lvl3pPr marL="1143000" indent="-228600"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3pPr>
            <a:lvl4pPr marL="1600200" indent="-228600"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4pPr>
            <a:lvl5pPr marL="2057400" indent="-228600"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SzPct val="80000"/>
              <a:buFontTx/>
              <a:buChar char="•"/>
              <a:defRPr/>
            </a:pPr>
            <a:endParaRPr lang="en-US" altLang="nl-NL" sz="3000">
              <a:cs typeface="Arial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447660" y="6453336"/>
            <a:ext cx="12954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76C53067-D269-4B43-B693-49A4E38C259A}" type="slidenum">
              <a:rPr lang="nl-NL" altLang="nl-NL" sz="1100" smtClean="0">
                <a:solidFill>
                  <a:schemeClr val="tx1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‹nr.›</a:t>
            </a:fld>
            <a:r>
              <a:rPr lang="nl-NL" altLang="nl-NL" sz="1100" dirty="0">
                <a:solidFill>
                  <a:schemeClr val="tx1"/>
                </a:solidFill>
              </a:rPr>
              <a:t> van 33</a:t>
            </a:r>
          </a:p>
        </p:txBody>
      </p:sp>
    </p:spTree>
    <p:extLst>
      <p:ext uri="{BB962C8B-B14F-4D97-AF65-F5344CB8AC3E}">
        <p14:creationId xmlns:p14="http://schemas.microsoft.com/office/powerpoint/2010/main" val="163409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4743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4743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4743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4743"/>
          </a:solidFill>
          <a:latin typeface="Calibri" pitchFamily="34" charset="0"/>
        </a:defRPr>
      </a:lvl9pPr>
    </p:titleStyle>
    <p:bodyStyle>
      <a:lvl1pPr marL="358775" indent="-358775" algn="l" rtl="0" eaLnBrk="1" fontAlgn="base" hangingPunct="1">
        <a:spcBef>
          <a:spcPts val="0"/>
        </a:spcBef>
        <a:spcAft>
          <a:spcPts val="600"/>
        </a:spcAft>
        <a:buClr>
          <a:schemeClr val="tx1"/>
        </a:buClr>
        <a:buSzPct val="80000"/>
        <a:buFont typeface="Arial" panose="020B0604020202020204" pitchFamily="34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17550" indent="-358775" algn="l" rtl="0" eaLnBrk="1" fontAlgn="base" hangingPunct="1">
        <a:spcBef>
          <a:spcPts val="0"/>
        </a:spcBef>
        <a:spcAft>
          <a:spcPts val="600"/>
        </a:spcAft>
        <a:buClr>
          <a:schemeClr val="tx1"/>
        </a:buClr>
        <a:buSzPct val="80000"/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076325" indent="-358775" algn="l" rtl="0" eaLnBrk="1" fontAlgn="base" hangingPunct="1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435100" indent="-358775" algn="l" rtl="0" eaLnBrk="1" fontAlgn="base" hangingPunct="1">
        <a:spcBef>
          <a:spcPts val="0"/>
        </a:spcBef>
        <a:spcAft>
          <a:spcPts val="600"/>
        </a:spcAft>
        <a:buClr>
          <a:schemeClr val="tx1"/>
        </a:buClr>
        <a:buSzPct val="80000"/>
        <a:buFont typeface="Courier New" panose="02070309020205020404" pitchFamily="49" charset="0"/>
        <a:buChar char="o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1793875" indent="-358775" algn="l" rtl="0" eaLnBrk="1" fontAlgn="base" hangingPunct="1">
        <a:spcBef>
          <a:spcPts val="0"/>
        </a:spcBef>
        <a:spcAft>
          <a:spcPts val="600"/>
        </a:spcAft>
        <a:buClr>
          <a:schemeClr val="tx1"/>
        </a:buClr>
        <a:buSzPct val="80000"/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3775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6pPr>
      <a:lvl7pPr marL="42322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7pPr>
      <a:lvl8pPr marL="4689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8pPr>
      <a:lvl9pPr marL="5146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B0F83BFE-EAA8-6BD5-3866-4AB11E38CA99}"/>
              </a:ext>
            </a:extLst>
          </p:cNvPr>
          <p:cNvSpPr txBox="1">
            <a:spLocks/>
          </p:cNvSpPr>
          <p:nvPr/>
        </p:nvSpPr>
        <p:spPr>
          <a:xfrm>
            <a:off x="1066800" y="1412777"/>
            <a:ext cx="10363200" cy="10801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nl-NL" sz="5400" kern="0" dirty="0">
                <a:solidFill>
                  <a:srgbClr val="D05422"/>
                </a:solidFill>
              </a:rPr>
              <a:t>3</a:t>
            </a:r>
            <a:r>
              <a:rPr lang="nl-NL" kern="0" dirty="0">
                <a:solidFill>
                  <a:schemeClr val="tx1"/>
                </a:solidFill>
              </a:rPr>
              <a:t> Behaviorisme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C37550-2BE7-B870-5BFD-5351738CE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000" y="1916833"/>
            <a:ext cx="5724000" cy="33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80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066D2C1-8442-A4F8-3287-D19E9E0C9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wordt geconditioneerd?</a:t>
            </a:r>
          </a:p>
        </p:txBody>
      </p:sp>
      <p:pic>
        <p:nvPicPr>
          <p:cNvPr id="4" name="Picture 5" descr="pavlov_conditioning_dogs">
            <a:extLst>
              <a:ext uri="{FF2B5EF4-FFF2-40B4-BE49-F238E27FC236}">
                <a16:creationId xmlns:a16="http://schemas.microsoft.com/office/drawing/2014/main" id="{B47CD1B8-1629-30F0-5DD8-B75DAF0916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5686" y="1198017"/>
            <a:ext cx="6220628" cy="4967287"/>
          </a:xfrm>
          <a:noFill/>
        </p:spPr>
      </p:pic>
    </p:spTree>
    <p:extLst>
      <p:ext uri="{BB962C8B-B14F-4D97-AF65-F5344CB8AC3E}">
        <p14:creationId xmlns:p14="http://schemas.microsoft.com/office/powerpoint/2010/main" val="795692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AF35DDA-E52F-4AA7-B6BF-D52AA70A4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200" dirty="0">
                <a:solidFill>
                  <a:srgbClr val="D05422"/>
                </a:solidFill>
              </a:rPr>
              <a:t>Stimulusdiscriminatie</a:t>
            </a:r>
          </a:p>
          <a:p>
            <a:pPr lvl="1"/>
            <a:r>
              <a:rPr lang="nl-NL" sz="2600" dirty="0"/>
              <a:t>Bang voor honden → bang voor blaffende honden</a:t>
            </a:r>
          </a:p>
          <a:p>
            <a:r>
              <a:rPr lang="nl-NL" sz="3200" dirty="0">
                <a:solidFill>
                  <a:srgbClr val="D05422"/>
                </a:solidFill>
              </a:rPr>
              <a:t>Stimulusgeneralisatie</a:t>
            </a:r>
          </a:p>
          <a:p>
            <a:pPr lvl="1"/>
            <a:r>
              <a:rPr lang="nl-NL" sz="2600" dirty="0"/>
              <a:t>Bang voor slangen → bang voor slangen en palingen</a:t>
            </a:r>
          </a:p>
          <a:p>
            <a:r>
              <a:rPr lang="nl-NL" sz="3200" dirty="0">
                <a:solidFill>
                  <a:srgbClr val="D05422"/>
                </a:solidFill>
              </a:rPr>
              <a:t>Contiguïteit</a:t>
            </a:r>
          </a:p>
          <a:p>
            <a:pPr lvl="1"/>
            <a:r>
              <a:rPr lang="nl-NL" sz="2600" dirty="0"/>
              <a:t>Ongeconditioneerde en geconditioneerde stimulus volgen elkaar snel op in tijd</a:t>
            </a:r>
          </a:p>
          <a:p>
            <a:r>
              <a:rPr lang="nl-NL" sz="3200" dirty="0">
                <a:solidFill>
                  <a:srgbClr val="D05422"/>
                </a:solidFill>
              </a:rPr>
              <a:t>Extinctie</a:t>
            </a:r>
          </a:p>
          <a:p>
            <a:pPr lvl="1"/>
            <a:r>
              <a:rPr lang="nl-NL" sz="2600" dirty="0"/>
              <a:t>Uitdoving wanneer de geconditioneerde stimulus herhaaldelijk wordt aangeboden zonder de ongeconditioneerde stimulus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BFC0852-3364-9C59-DFEF-DADA4BB44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Leerwetten klassiek conditioneren</a:t>
            </a:r>
          </a:p>
        </p:txBody>
      </p:sp>
    </p:spTree>
    <p:extLst>
      <p:ext uri="{BB962C8B-B14F-4D97-AF65-F5344CB8AC3E}">
        <p14:creationId xmlns:p14="http://schemas.microsoft.com/office/powerpoint/2010/main" val="390744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9E9B6E3-0CA5-3C85-3925-E703B7138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7488832" cy="4968552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Gedragingen (responsen) die leiden tot prettige  gevolgen worden herhaald, gedragingen (responsen) die leiden tot onprettige gevolgen blijven voortaan achterwege</a:t>
            </a:r>
          </a:p>
          <a:p>
            <a:pPr marL="0" indent="0">
              <a:buNone/>
            </a:pPr>
            <a:r>
              <a:rPr lang="nl-NL" dirty="0"/>
              <a:t>(E. </a:t>
            </a:r>
            <a:r>
              <a:rPr lang="nl-NL" dirty="0" err="1"/>
              <a:t>Thorndike</a:t>
            </a:r>
            <a:r>
              <a:rPr lang="nl-NL" dirty="0"/>
              <a:t>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456787C-3030-A4E7-60E3-A9F9395D4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Wet van het effect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42AF7FC-C1D8-7301-E588-FE947CEEC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484784"/>
            <a:ext cx="3405014" cy="449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87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F6B8163-79D4-C353-B2D9-1D5175E81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Consequenties op gedrag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DFC1EC6F-732D-FC2B-63BD-F1346E8BF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6400" y="1555200"/>
            <a:ext cx="8235352" cy="4176000"/>
          </a:xfrm>
        </p:spPr>
      </p:pic>
    </p:spTree>
    <p:extLst>
      <p:ext uri="{BB962C8B-B14F-4D97-AF65-F5344CB8AC3E}">
        <p14:creationId xmlns:p14="http://schemas.microsoft.com/office/powerpoint/2010/main" val="558831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F6B8163-79D4-C353-B2D9-1D5175E81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Consequenties op gedrag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1631881-DAB8-857F-CB77-1F2C78C0C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2800" y="1555200"/>
            <a:ext cx="7972525" cy="42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03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1CC1C3D-14A7-922A-A24F-6D9AFA273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Gedrag dooft uit door het te </a:t>
            </a:r>
            <a:r>
              <a:rPr lang="nl-NL" dirty="0">
                <a:solidFill>
                  <a:srgbClr val="D05422"/>
                </a:solidFill>
              </a:rPr>
              <a:t>negeren</a:t>
            </a:r>
            <a:r>
              <a:rPr lang="nl-NL" dirty="0"/>
              <a:t> (extinctie)</a:t>
            </a:r>
          </a:p>
          <a:p>
            <a:r>
              <a:rPr lang="nl-NL" dirty="0"/>
              <a:t>Gedrag lokt meestal </a:t>
            </a:r>
            <a:r>
              <a:rPr lang="nl-NL" dirty="0">
                <a:solidFill>
                  <a:srgbClr val="D05422"/>
                </a:solidFill>
              </a:rPr>
              <a:t>meerdere</a:t>
            </a:r>
            <a:r>
              <a:rPr lang="nl-NL" dirty="0"/>
              <a:t> consequenties uit</a:t>
            </a:r>
          </a:p>
          <a:p>
            <a:r>
              <a:rPr lang="nl-NL" dirty="0">
                <a:solidFill>
                  <a:srgbClr val="D05422"/>
                </a:solidFill>
              </a:rPr>
              <a:t>Zo nu en dan </a:t>
            </a:r>
            <a:r>
              <a:rPr lang="nl-NL" dirty="0"/>
              <a:t>belonen werkt beter dan altijd belonen</a:t>
            </a:r>
          </a:p>
          <a:p>
            <a:r>
              <a:rPr lang="nl-NL" dirty="0"/>
              <a:t>Snelle effecten werken beter</a:t>
            </a:r>
          </a:p>
          <a:p>
            <a:r>
              <a:rPr lang="nl-NL" dirty="0">
                <a:solidFill>
                  <a:srgbClr val="D05422"/>
                </a:solidFill>
              </a:rPr>
              <a:t>Belonen</a:t>
            </a:r>
            <a:r>
              <a:rPr lang="nl-NL" dirty="0"/>
              <a:t> werkt beter dan </a:t>
            </a:r>
            <a:r>
              <a:rPr lang="nl-NL" dirty="0">
                <a:solidFill>
                  <a:srgbClr val="D05422"/>
                </a:solidFill>
              </a:rPr>
              <a:t>straffen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E1E69B1-DD42-246B-C73D-8443D2638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Leerwetten </a:t>
            </a:r>
            <a:r>
              <a:rPr lang="nl-NL" dirty="0" err="1"/>
              <a:t>operant</a:t>
            </a:r>
            <a:r>
              <a:rPr lang="nl-NL" dirty="0"/>
              <a:t> conditioneren</a:t>
            </a:r>
          </a:p>
        </p:txBody>
      </p:sp>
    </p:spTree>
    <p:extLst>
      <p:ext uri="{BB962C8B-B14F-4D97-AF65-F5344CB8AC3E}">
        <p14:creationId xmlns:p14="http://schemas.microsoft.com/office/powerpoint/2010/main" val="253369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836F999-E66D-5A2D-7F44-CA4E21912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6480720" cy="4968552"/>
          </a:xfrm>
        </p:spPr>
        <p:txBody>
          <a:bodyPr/>
          <a:lstStyle/>
          <a:p>
            <a:r>
              <a:rPr lang="nl-NL" dirty="0"/>
              <a:t>In de opvoeding zie je vaak dat het gedrag van het kind en het gedrag van de opvoeder elkaar wederzijds versterken</a:t>
            </a:r>
          </a:p>
          <a:p>
            <a:r>
              <a:rPr lang="nl-NL" dirty="0"/>
              <a:t>Handelingen van de twee personen </a:t>
            </a:r>
            <a:r>
              <a:rPr lang="nl-NL" dirty="0">
                <a:solidFill>
                  <a:srgbClr val="D05422"/>
                </a:solidFill>
              </a:rPr>
              <a:t>grijpen in elkaar </a:t>
            </a:r>
            <a:r>
              <a:rPr lang="nl-NL" dirty="0"/>
              <a:t>en vormen één sterk geheel. Zoals bij een ritssluiting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26744B9-B89D-F8C4-11AB-A38782343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Ritssluitingeffect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83F5515-DB61-C855-38E3-074D1432B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120" y="1268760"/>
            <a:ext cx="3534237" cy="462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2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9B1B99A-02F1-2B8B-7201-E163362BE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Ritssluitingeffect</a:t>
            </a:r>
            <a:endParaRPr lang="nl-NL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82C1BB43-262A-3F2B-5D69-29F1C00C2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000" y="1349388"/>
            <a:ext cx="10440000" cy="4671900"/>
          </a:xfrm>
        </p:spPr>
      </p:pic>
    </p:spTree>
    <p:extLst>
      <p:ext uri="{BB962C8B-B14F-4D97-AF65-F5344CB8AC3E}">
        <p14:creationId xmlns:p14="http://schemas.microsoft.com/office/powerpoint/2010/main" val="4067071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E0C4327-6BEB-321B-AF01-FA5C3A9E6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6192688" cy="4968552"/>
          </a:xfrm>
        </p:spPr>
        <p:txBody>
          <a:bodyPr/>
          <a:lstStyle/>
          <a:p>
            <a:r>
              <a:rPr lang="nl-NL" dirty="0"/>
              <a:t>Beschreven door A. </a:t>
            </a:r>
            <a:r>
              <a:rPr lang="nl-NL" dirty="0" err="1"/>
              <a:t>Bandura</a:t>
            </a:r>
            <a:r>
              <a:rPr lang="nl-NL" dirty="0"/>
              <a:t> met experiment over aanleren van agressief gedrag</a:t>
            </a:r>
          </a:p>
          <a:p>
            <a:r>
              <a:rPr lang="nl-NL" dirty="0"/>
              <a:t>Leren door het gedrag van iemand anders te </a:t>
            </a:r>
            <a:r>
              <a:rPr lang="nl-NL" dirty="0">
                <a:solidFill>
                  <a:srgbClr val="D05422"/>
                </a:solidFill>
              </a:rPr>
              <a:t>observeren</a:t>
            </a:r>
          </a:p>
          <a:p>
            <a:pPr lvl="1"/>
            <a:r>
              <a:rPr lang="nl-NL" dirty="0"/>
              <a:t>Ook modellen van televisie en sociale media</a:t>
            </a:r>
          </a:p>
          <a:p>
            <a:r>
              <a:rPr lang="nl-NL" dirty="0"/>
              <a:t>Belangrijk principe uit opvoeding is </a:t>
            </a:r>
            <a:r>
              <a:rPr lang="nl-NL" dirty="0" err="1">
                <a:solidFill>
                  <a:srgbClr val="D05422"/>
                </a:solidFill>
              </a:rPr>
              <a:t>voor-leven</a:t>
            </a:r>
            <a:endParaRPr lang="nl-NL" dirty="0">
              <a:solidFill>
                <a:srgbClr val="D05422"/>
              </a:solidFill>
            </a:endParaRP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6BE5DDC-5980-C6AC-BD54-47172E7E6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Model-leren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8DA9FE7-C2C1-597A-DAD0-EDFF9973D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1484784"/>
            <a:ext cx="4750477" cy="316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7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F580BBE-FBC3-E9A7-E934-D88F5DD5E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88" y="1628800"/>
            <a:ext cx="11017224" cy="1512168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/>
              <a:t>Voorbeeldgedrag heeft verhoudingsgewijs de meeste invloed van alle leervormen op het ontstaan van sociaal gedrag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243F620-4ADF-FDD1-63FA-777BC2E40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Belangrijke les bij </a:t>
            </a:r>
            <a:r>
              <a:rPr lang="nl-NL" dirty="0" err="1"/>
              <a:t>model-leren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5A29EB1-F797-78AC-8AF5-DE3074249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519" y="2708920"/>
            <a:ext cx="685096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A67454F-6560-79D4-7D4E-D6E54F9A7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nl-NL" dirty="0">
                <a:solidFill>
                  <a:srgbClr val="D05422"/>
                </a:solidFill>
              </a:rPr>
              <a:t>Objectieve</a:t>
            </a:r>
            <a:r>
              <a:rPr lang="nl-NL" dirty="0"/>
              <a:t> kennisverwerving staat centraal: waarneembaar gedrag</a:t>
            </a:r>
          </a:p>
          <a:p>
            <a:pPr>
              <a:buClr>
                <a:schemeClr val="tx1"/>
              </a:buClr>
            </a:pPr>
            <a:r>
              <a:rPr lang="nl-NL" dirty="0">
                <a:solidFill>
                  <a:srgbClr val="D05422"/>
                </a:solidFill>
              </a:rPr>
              <a:t>Leerprocessen</a:t>
            </a:r>
            <a:r>
              <a:rPr lang="nl-NL" dirty="0"/>
              <a:t> verklaren het gedrag</a:t>
            </a:r>
          </a:p>
          <a:p>
            <a:pPr lvl="1"/>
            <a:r>
              <a:rPr lang="nl-NL" dirty="0"/>
              <a:t>Geldt voor het ontstaan én voortbestaan van gedrag</a:t>
            </a:r>
          </a:p>
          <a:p>
            <a:r>
              <a:rPr lang="nl-NL" dirty="0"/>
              <a:t>Geen principieel onderscheid tussen mensen en dieren</a:t>
            </a:r>
          </a:p>
          <a:p>
            <a:r>
              <a:rPr lang="nl-NL" dirty="0"/>
              <a:t>Een kind komt onbeschreven ter wereld</a:t>
            </a:r>
          </a:p>
          <a:p>
            <a:pPr lvl="1">
              <a:buClr>
                <a:schemeClr val="tx1"/>
              </a:buClr>
            </a:pPr>
            <a:r>
              <a:rPr lang="nl-NL" dirty="0">
                <a:solidFill>
                  <a:srgbClr val="D05422"/>
                </a:solidFill>
              </a:rPr>
              <a:t>Tabula</a:t>
            </a:r>
            <a:r>
              <a:rPr lang="nl-NL" dirty="0">
                <a:solidFill>
                  <a:srgbClr val="E57537"/>
                </a:solidFill>
              </a:rPr>
              <a:t> </a:t>
            </a:r>
            <a:r>
              <a:rPr lang="nl-NL" dirty="0" err="1">
                <a:solidFill>
                  <a:srgbClr val="D05422"/>
                </a:solidFill>
              </a:rPr>
              <a:t>rasa</a:t>
            </a:r>
            <a:endParaRPr lang="nl-NL" dirty="0">
              <a:solidFill>
                <a:srgbClr val="D05422"/>
              </a:solidFill>
            </a:endParaRPr>
          </a:p>
          <a:p>
            <a:r>
              <a:rPr lang="nl-NL" dirty="0"/>
              <a:t>Complex gedrag kun je opknippen in kleine stukjes</a:t>
            </a:r>
          </a:p>
          <a:p>
            <a:pPr lvl="1">
              <a:buClr>
                <a:schemeClr val="tx1"/>
              </a:buClr>
            </a:pPr>
            <a:r>
              <a:rPr lang="nl-NL" dirty="0">
                <a:solidFill>
                  <a:srgbClr val="D05422"/>
                </a:solidFill>
              </a:rPr>
              <a:t>Reductie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A0062AA-E1B5-ABCA-95E9-FC1E7251B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Uitgangspunten behaviorisme</a:t>
            </a:r>
          </a:p>
        </p:txBody>
      </p:sp>
    </p:spTree>
    <p:extLst>
      <p:ext uri="{BB962C8B-B14F-4D97-AF65-F5344CB8AC3E}">
        <p14:creationId xmlns:p14="http://schemas.microsoft.com/office/powerpoint/2010/main" val="395053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1C84CA2-212F-E4F4-F114-220CAA88D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11377264" cy="4968552"/>
          </a:xfrm>
        </p:spPr>
        <p:txBody>
          <a:bodyPr/>
          <a:lstStyle/>
          <a:p>
            <a:r>
              <a:rPr lang="nl-NL" dirty="0"/>
              <a:t>Klassiek behaviorisme bestaat niet meer</a:t>
            </a:r>
          </a:p>
          <a:p>
            <a:r>
              <a:rPr lang="nl-NL" dirty="0"/>
              <a:t>Neobehaviorisme is een moderne variant</a:t>
            </a:r>
          </a:p>
          <a:p>
            <a:pPr lvl="1"/>
            <a:r>
              <a:rPr lang="nl-NL" dirty="0"/>
              <a:t>Aandacht voor </a:t>
            </a:r>
            <a:r>
              <a:rPr lang="nl-NL" dirty="0">
                <a:solidFill>
                  <a:srgbClr val="D05422"/>
                </a:solidFill>
              </a:rPr>
              <a:t>interveniërende variabelen</a:t>
            </a:r>
            <a:r>
              <a:rPr lang="nl-NL" dirty="0"/>
              <a:t>. Variabelen tussen stimulus en respons</a:t>
            </a:r>
          </a:p>
          <a:p>
            <a:r>
              <a:rPr lang="nl-NL" dirty="0"/>
              <a:t>Meer aandacht voor de inhoud van de black box. Onderzoek naar cognitie en hersenen </a:t>
            </a:r>
          </a:p>
          <a:p>
            <a:pPr lvl="1"/>
            <a:r>
              <a:rPr lang="nl-NL" dirty="0"/>
              <a:t>Het gaat meer om het leren van </a:t>
            </a:r>
            <a:r>
              <a:rPr lang="nl-NL" dirty="0">
                <a:solidFill>
                  <a:srgbClr val="D05422"/>
                </a:solidFill>
              </a:rPr>
              <a:t>betekenissen</a:t>
            </a:r>
            <a:r>
              <a:rPr lang="nl-NL" dirty="0"/>
              <a:t> en het uitoefenen van </a:t>
            </a:r>
            <a:r>
              <a:rPr lang="nl-NL" dirty="0">
                <a:solidFill>
                  <a:srgbClr val="D05422"/>
                </a:solidFill>
              </a:rPr>
              <a:t>controle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5F1D5F0-E0AB-9242-B584-C70F0D1EE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Nieuwe ontwikkelingen in de leerpsychologie</a:t>
            </a:r>
          </a:p>
        </p:txBody>
      </p:sp>
    </p:spTree>
    <p:extLst>
      <p:ext uri="{BB962C8B-B14F-4D97-AF65-F5344CB8AC3E}">
        <p14:creationId xmlns:p14="http://schemas.microsoft.com/office/powerpoint/2010/main" val="228846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5C97064-72F4-72BD-D6A2-1CC83E642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6768752" cy="4968552"/>
          </a:xfrm>
        </p:spPr>
        <p:txBody>
          <a:bodyPr/>
          <a:lstStyle/>
          <a:p>
            <a:r>
              <a:rPr lang="nl-NL" dirty="0"/>
              <a:t>Tweefactorenmodel</a:t>
            </a:r>
          </a:p>
          <a:p>
            <a:r>
              <a:rPr lang="nl-NL" dirty="0"/>
              <a:t>Een (spinnen)fobie ontstaat door klassiek conditioneren</a:t>
            </a:r>
          </a:p>
          <a:p>
            <a:r>
              <a:rPr lang="nl-NL" dirty="0"/>
              <a:t>Een fobie blijft bestaan door </a:t>
            </a:r>
            <a:r>
              <a:rPr lang="nl-NL" dirty="0" err="1">
                <a:solidFill>
                  <a:srgbClr val="D05422"/>
                </a:solidFill>
              </a:rPr>
              <a:t>operant</a:t>
            </a:r>
            <a:r>
              <a:rPr lang="nl-NL" dirty="0">
                <a:solidFill>
                  <a:srgbClr val="D05422"/>
                </a:solidFill>
              </a:rPr>
              <a:t> conditioneren</a:t>
            </a:r>
            <a:r>
              <a:rPr lang="nl-NL" dirty="0">
                <a:solidFill>
                  <a:srgbClr val="E57537"/>
                </a:solidFill>
              </a:rPr>
              <a:t> </a:t>
            </a:r>
            <a:r>
              <a:rPr lang="nl-NL" dirty="0"/>
              <a:t>(vermijdingsleren)</a:t>
            </a:r>
          </a:p>
          <a:p>
            <a:r>
              <a:rPr lang="nl-NL" dirty="0"/>
              <a:t>Doordat spinnen worden </a:t>
            </a:r>
            <a:r>
              <a:rPr lang="nl-NL" dirty="0">
                <a:solidFill>
                  <a:srgbClr val="D05422"/>
                </a:solidFill>
              </a:rPr>
              <a:t>vermeden</a:t>
            </a:r>
            <a:r>
              <a:rPr lang="nl-NL" dirty="0"/>
              <a:t>, word je niet angstig (wet van effect)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571470D-30CF-1722-F06F-5BF0D7204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Psychische stoornissen: fobie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C272170-AD8E-9FDC-A07C-86A991B5E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44" y="1268760"/>
            <a:ext cx="3430352" cy="228804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C0A1C4D-1226-55FF-885C-91A1ADA40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4" y="3717032"/>
            <a:ext cx="3430352" cy="228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6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4D20861-B992-0DB0-0F18-F1CB5C3C9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6671160" cy="4968552"/>
          </a:xfrm>
        </p:spPr>
        <p:txBody>
          <a:bodyPr/>
          <a:lstStyle/>
          <a:p>
            <a:r>
              <a:rPr lang="nl-NL" dirty="0">
                <a:solidFill>
                  <a:srgbClr val="D05422"/>
                </a:solidFill>
              </a:rPr>
              <a:t>Aangeleerde hulpeloosheid </a:t>
            </a:r>
            <a:r>
              <a:rPr lang="nl-NL" dirty="0"/>
              <a:t>verklaart depressie</a:t>
            </a:r>
          </a:p>
          <a:p>
            <a:r>
              <a:rPr lang="nl-NL" dirty="0"/>
              <a:t>Depressief gedrag kan ontstaan omdat op normaal gedrag geen prettige consequenties volgen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60FC22C-407D-8A43-79EE-E3B5A29CD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90326"/>
            <a:ext cx="10369152" cy="646386"/>
          </a:xfrm>
        </p:spPr>
        <p:txBody>
          <a:bodyPr/>
          <a:lstStyle/>
          <a:p>
            <a:r>
              <a:rPr lang="nl-NL" dirty="0"/>
              <a:t>Psychische stoornissen: depressieve-stemmingsstoornis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0CC1AF3-8E87-C11B-5447-2AB3F67DF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800" y="1267200"/>
            <a:ext cx="3430800" cy="228834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D3F9D9D-B6CD-FDED-62B1-4AD8E0B25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800" y="3718800"/>
            <a:ext cx="3430800" cy="228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0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DBD8FA0-F2BE-D126-5AEE-B19E02935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8352928" cy="4968552"/>
          </a:xfrm>
        </p:spPr>
        <p:txBody>
          <a:bodyPr/>
          <a:lstStyle/>
          <a:p>
            <a:r>
              <a:rPr lang="nl-NL" dirty="0"/>
              <a:t>Leerprocessen spelen grote rol bij in stand houden en/of verergeren van psychotrauma</a:t>
            </a:r>
          </a:p>
          <a:p>
            <a:r>
              <a:rPr lang="nl-NL" dirty="0"/>
              <a:t>Vooral associatieleren</a:t>
            </a:r>
          </a:p>
          <a:p>
            <a:pPr lvl="1"/>
            <a:r>
              <a:rPr lang="nl-NL" dirty="0"/>
              <a:t>Associatie tussen oorspronkelijke situatie en situaties die daarop lijken</a:t>
            </a:r>
          </a:p>
          <a:p>
            <a:pPr lvl="1"/>
            <a:r>
              <a:rPr lang="nl-NL" dirty="0"/>
              <a:t>De nieuwe situaties worden geconditioneerde stimuli</a:t>
            </a:r>
          </a:p>
          <a:p>
            <a:pPr lvl="1"/>
            <a:r>
              <a:rPr lang="nl-NL" dirty="0"/>
              <a:t>Zoals oorlogsveteranen of oorlogsslachtoffers die ‘doordraaien’ bij het vuurwerk met oud en nieuw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F36712B-CCC7-2804-D4D5-A897BA0EE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Psychische stoornissen: psychotrauma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6BFDD50-67D4-8B7C-5CBC-0DA998BB1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312" y="1375764"/>
            <a:ext cx="3025680" cy="201812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20E1F01-6871-0B21-E81C-FDAACBFDE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312" y="3536004"/>
            <a:ext cx="3025680" cy="226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3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963E42E-7086-88A9-2480-18A0524A3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Gedragsanalyse</a:t>
            </a:r>
          </a:p>
          <a:p>
            <a:r>
              <a:rPr lang="nl-NL" dirty="0"/>
              <a:t>Registratieopdrachten</a:t>
            </a:r>
          </a:p>
          <a:p>
            <a:r>
              <a:rPr lang="nl-NL" dirty="0"/>
              <a:t>Exposuretechnieken</a:t>
            </a:r>
          </a:p>
          <a:p>
            <a:r>
              <a:rPr lang="nl-NL" dirty="0"/>
              <a:t>Beloningssystemen</a:t>
            </a:r>
          </a:p>
          <a:p>
            <a:r>
              <a:rPr lang="nl-NL" dirty="0" err="1"/>
              <a:t>Socialevaardigheidstrainingen</a:t>
            </a:r>
            <a:endParaRPr lang="nl-NL" dirty="0"/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9656D3F-CEF5-CA23-2ED6-B137C764C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Toepassingen in hulpverlening en opvoeding</a:t>
            </a:r>
          </a:p>
        </p:txBody>
      </p:sp>
    </p:spTree>
    <p:extLst>
      <p:ext uri="{BB962C8B-B14F-4D97-AF65-F5344CB8AC3E}">
        <p14:creationId xmlns:p14="http://schemas.microsoft.com/office/powerpoint/2010/main" val="362969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2BBC0E0-FD6B-2AFB-2FDE-6C3B972BE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11449272" cy="4968552"/>
          </a:xfrm>
        </p:spPr>
        <p:txBody>
          <a:bodyPr/>
          <a:lstStyle/>
          <a:p>
            <a:r>
              <a:rPr lang="nl-NL" dirty="0"/>
              <a:t>Uitlokkers (stimuli) en effecten van gedrag worden in een schema gezet</a:t>
            </a:r>
          </a:p>
          <a:p>
            <a:r>
              <a:rPr lang="nl-NL" dirty="0">
                <a:solidFill>
                  <a:srgbClr val="D05422"/>
                </a:solidFill>
              </a:rPr>
              <a:t>S-O-R-C-schema</a:t>
            </a:r>
          </a:p>
          <a:p>
            <a:r>
              <a:rPr lang="nl-NL" dirty="0"/>
              <a:t>Vervolgens maken we een </a:t>
            </a:r>
            <a:r>
              <a:rPr lang="nl-NL" dirty="0">
                <a:solidFill>
                  <a:srgbClr val="D05422"/>
                </a:solidFill>
              </a:rPr>
              <a:t>nullijn</a:t>
            </a:r>
          </a:p>
          <a:p>
            <a:pPr lvl="1"/>
            <a:r>
              <a:rPr lang="nl-NL" dirty="0">
                <a:solidFill>
                  <a:srgbClr val="D05422"/>
                </a:solidFill>
              </a:rPr>
              <a:t>Frequentie</a:t>
            </a:r>
            <a:r>
              <a:rPr lang="nl-NL" dirty="0"/>
              <a:t>, </a:t>
            </a:r>
            <a:r>
              <a:rPr lang="nl-NL" dirty="0">
                <a:solidFill>
                  <a:srgbClr val="D05422"/>
                </a:solidFill>
              </a:rPr>
              <a:t>intensiteit</a:t>
            </a:r>
            <a:r>
              <a:rPr lang="nl-NL" dirty="0"/>
              <a:t> en </a:t>
            </a:r>
            <a:r>
              <a:rPr lang="nl-NL" dirty="0">
                <a:solidFill>
                  <a:srgbClr val="D05422"/>
                </a:solidFill>
              </a:rPr>
              <a:t>tijdsduur</a:t>
            </a:r>
            <a:r>
              <a:rPr lang="nl-NL" dirty="0"/>
              <a:t> van problematisch gedrag</a:t>
            </a:r>
          </a:p>
          <a:p>
            <a:r>
              <a:rPr lang="nl-NL" dirty="0"/>
              <a:t>Na interventie (bijvoorbeeld negeren) wordt vastgesteld of probleemgedrag op een of meer aspecten is afgenomen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04B95A4-6D79-6628-52E7-10AEF0246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Gedragsanalyse</a:t>
            </a:r>
          </a:p>
        </p:txBody>
      </p:sp>
    </p:spTree>
    <p:extLst>
      <p:ext uri="{BB962C8B-B14F-4D97-AF65-F5344CB8AC3E}">
        <p14:creationId xmlns:p14="http://schemas.microsoft.com/office/powerpoint/2010/main" val="114858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FD93203-463D-4923-7DFF-E0AB7A902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 feite een verbijzondering van de gedragsanalyse</a:t>
            </a:r>
          </a:p>
          <a:p>
            <a:r>
              <a:rPr lang="nl-NL" dirty="0"/>
              <a:t>De cliënt </a:t>
            </a:r>
            <a:r>
              <a:rPr lang="nl-NL" dirty="0">
                <a:solidFill>
                  <a:srgbClr val="D05422"/>
                </a:solidFill>
              </a:rPr>
              <a:t>houdt zelf bij </a:t>
            </a:r>
            <a:r>
              <a:rPr lang="nl-NL" dirty="0"/>
              <a:t>hoe vaak ongewenst gedrag en hoe vaak gewenst gedrag voorkomen</a:t>
            </a:r>
          </a:p>
          <a:p>
            <a:r>
              <a:rPr lang="nl-NL" dirty="0"/>
              <a:t>Afname van ongewenst gedrag en toename van gewenst gedrag werken zeer motiverend</a:t>
            </a:r>
          </a:p>
          <a:p>
            <a:r>
              <a:rPr lang="nl-NL" dirty="0"/>
              <a:t>Bijhouden hoe vaak je sport en hoeveel je afvalt is een simpel voorbeeld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C16F259-D3DF-9699-0119-4C3A76357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Registratieopdrachten</a:t>
            </a:r>
          </a:p>
        </p:txBody>
      </p:sp>
    </p:spTree>
    <p:extLst>
      <p:ext uri="{BB962C8B-B14F-4D97-AF65-F5344CB8AC3E}">
        <p14:creationId xmlns:p14="http://schemas.microsoft.com/office/powerpoint/2010/main" val="230459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BC07F32-103B-E280-430F-3199F05FF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7128792" cy="4968552"/>
          </a:xfrm>
        </p:spPr>
        <p:txBody>
          <a:bodyPr/>
          <a:lstStyle/>
          <a:p>
            <a:r>
              <a:rPr lang="nl-NL" dirty="0"/>
              <a:t>Gebaseerd op </a:t>
            </a:r>
            <a:r>
              <a:rPr lang="nl-NL" dirty="0">
                <a:solidFill>
                  <a:srgbClr val="D05422"/>
                </a:solidFill>
              </a:rPr>
              <a:t>klassiek conditioneren</a:t>
            </a:r>
          </a:p>
          <a:p>
            <a:r>
              <a:rPr lang="nl-NL" dirty="0"/>
              <a:t>Vaak toegepast bij angstproblemen</a:t>
            </a:r>
          </a:p>
          <a:p>
            <a:r>
              <a:rPr lang="nl-NL" dirty="0"/>
              <a:t>Extinctie van angstreactie wordt uitgelokt door blootstelling aan angstwekkende situatie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60B9F3E-7D5D-E86E-6521-526A6BC8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Exposuretechniek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F585239-681E-B196-FD15-A968933AC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863" y="1340768"/>
            <a:ext cx="4104630" cy="273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0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67387C6-C3DC-7735-61D8-B4CE350EF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Exposuretechniek: de angsttrap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91A0E729-A67E-93A6-F555-8E8C3BFA0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6000" y="1196752"/>
            <a:ext cx="9000000" cy="4935484"/>
          </a:xfrm>
        </p:spPr>
      </p:pic>
    </p:spTree>
    <p:extLst>
      <p:ext uri="{BB962C8B-B14F-4D97-AF65-F5344CB8AC3E}">
        <p14:creationId xmlns:p14="http://schemas.microsoft.com/office/powerpoint/2010/main" val="2614837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E25E396-A3AB-AE3E-A6BC-D455255B3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7704856" cy="4968552"/>
          </a:xfrm>
        </p:spPr>
        <p:txBody>
          <a:bodyPr/>
          <a:lstStyle/>
          <a:p>
            <a:r>
              <a:rPr lang="nl-NL" dirty="0"/>
              <a:t>Gebaseerd op </a:t>
            </a:r>
            <a:r>
              <a:rPr lang="nl-NL" dirty="0" err="1">
                <a:solidFill>
                  <a:srgbClr val="D05422"/>
                </a:solidFill>
              </a:rPr>
              <a:t>operant</a:t>
            </a:r>
            <a:r>
              <a:rPr lang="nl-NL" dirty="0">
                <a:solidFill>
                  <a:srgbClr val="D05422"/>
                </a:solidFill>
              </a:rPr>
              <a:t> conditioneren</a:t>
            </a:r>
          </a:p>
          <a:p>
            <a:r>
              <a:rPr lang="nl-NL" dirty="0"/>
              <a:t>Vast omschreven gedrag wordt beloond met een token (stempel of fiche)</a:t>
            </a:r>
          </a:p>
          <a:p>
            <a:r>
              <a:rPr lang="nl-NL" dirty="0"/>
              <a:t>Vast aantal tokens kan ingewisseld worden voor een beloning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24C3D58-55BE-F1A2-086C-08B244212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Beloningssystemen</a:t>
            </a:r>
          </a:p>
        </p:txBody>
      </p:sp>
      <p:pic>
        <p:nvPicPr>
          <p:cNvPr id="4" name="Picture 6" descr="DSCN8184">
            <a:extLst>
              <a:ext uri="{FF2B5EF4-FFF2-40B4-BE49-F238E27FC236}">
                <a16:creationId xmlns:a16="http://schemas.microsoft.com/office/drawing/2014/main" id="{6EE9DF80-95ED-635D-8EEC-1B1924A55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1339436"/>
            <a:ext cx="3620641" cy="482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62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695BB38-3066-4192-1479-70D418274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7344816" cy="4968552"/>
          </a:xfrm>
        </p:spPr>
        <p:txBody>
          <a:bodyPr/>
          <a:lstStyle/>
          <a:p>
            <a:r>
              <a:rPr lang="nl-NL" dirty="0"/>
              <a:t>Start rond 1920</a:t>
            </a:r>
          </a:p>
          <a:p>
            <a:r>
              <a:rPr lang="nl-NL" dirty="0"/>
              <a:t>Bloeiperiode tot 1960</a:t>
            </a:r>
          </a:p>
          <a:p>
            <a:r>
              <a:rPr lang="nl-NL" dirty="0"/>
              <a:t>Praktische toepassing staat centraal</a:t>
            </a:r>
          </a:p>
          <a:p>
            <a:r>
              <a:rPr lang="nl-NL" dirty="0"/>
              <a:t>Invloed van darwinisme</a:t>
            </a:r>
          </a:p>
          <a:p>
            <a:r>
              <a:rPr lang="nl-NL" dirty="0"/>
              <a:t>Drie belangrijke namen:</a:t>
            </a:r>
          </a:p>
          <a:p>
            <a:pPr lvl="1"/>
            <a:r>
              <a:rPr lang="nl-NL" dirty="0"/>
              <a:t>J. Watson</a:t>
            </a:r>
          </a:p>
          <a:p>
            <a:pPr lvl="1"/>
            <a:r>
              <a:rPr lang="nl-NL" dirty="0"/>
              <a:t>I. Pavlov</a:t>
            </a:r>
          </a:p>
          <a:p>
            <a:pPr lvl="1"/>
            <a:r>
              <a:rPr lang="nl-NL" dirty="0"/>
              <a:t>B. Skinner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0751591-5259-7D21-F3CC-6DBF7CC37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Geschiedenis behaviorisme</a:t>
            </a:r>
          </a:p>
        </p:txBody>
      </p:sp>
      <p:pic>
        <p:nvPicPr>
          <p:cNvPr id="4" name="Picture 5" descr="John Watson">
            <a:extLst>
              <a:ext uri="{FF2B5EF4-FFF2-40B4-BE49-F238E27FC236}">
                <a16:creationId xmlns:a16="http://schemas.microsoft.com/office/drawing/2014/main" id="{13962147-6896-2C48-EE6E-7750D5524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407" y="1153565"/>
            <a:ext cx="1584176" cy="231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pavlov">
            <a:extLst>
              <a:ext uri="{FF2B5EF4-FFF2-40B4-BE49-F238E27FC236}">
                <a16:creationId xmlns:a16="http://schemas.microsoft.com/office/drawing/2014/main" id="{ADB94727-E6EE-9A6F-CD3E-7CF02D3F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458" y="2060848"/>
            <a:ext cx="1584176" cy="218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skinner-80s-smiling">
            <a:extLst>
              <a:ext uri="{FF2B5EF4-FFF2-40B4-BE49-F238E27FC236}">
                <a16:creationId xmlns:a16="http://schemas.microsoft.com/office/drawing/2014/main" id="{D7A685C5-7DD0-6532-5DEA-2C0064047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3609020"/>
            <a:ext cx="1584176" cy="230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22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489534B-077A-6D3D-9004-8256658E2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Gebaseerd op </a:t>
            </a:r>
            <a:r>
              <a:rPr lang="nl-NL" dirty="0" err="1">
                <a:solidFill>
                  <a:srgbClr val="D05422"/>
                </a:solidFill>
              </a:rPr>
              <a:t>operant</a:t>
            </a:r>
            <a:r>
              <a:rPr lang="nl-NL" dirty="0">
                <a:solidFill>
                  <a:srgbClr val="D05422"/>
                </a:solidFill>
              </a:rPr>
              <a:t> conditioneren </a:t>
            </a:r>
            <a:r>
              <a:rPr lang="nl-NL" dirty="0"/>
              <a:t>en </a:t>
            </a:r>
            <a:r>
              <a:rPr lang="nl-NL" dirty="0" err="1">
                <a:solidFill>
                  <a:srgbClr val="D05422"/>
                </a:solidFill>
              </a:rPr>
              <a:t>model-leren</a:t>
            </a:r>
            <a:endParaRPr lang="nl-NL" dirty="0">
              <a:solidFill>
                <a:srgbClr val="D05422"/>
              </a:solidFill>
            </a:endParaRPr>
          </a:p>
          <a:p>
            <a:r>
              <a:rPr lang="nl-NL" dirty="0"/>
              <a:t>Gewenst gedrag wordt voorgedaan (model)</a:t>
            </a:r>
          </a:p>
          <a:p>
            <a:r>
              <a:rPr lang="nl-NL" dirty="0"/>
              <a:t>Bij het uitvoeren van gewenst gedrag wordt dit beloond</a:t>
            </a:r>
          </a:p>
          <a:p>
            <a:r>
              <a:rPr lang="nl-NL" dirty="0"/>
              <a:t>Training gaat </a:t>
            </a:r>
            <a:r>
              <a:rPr lang="nl-NL" dirty="0">
                <a:solidFill>
                  <a:srgbClr val="D05422"/>
                </a:solidFill>
              </a:rPr>
              <a:t>stap voor stap</a:t>
            </a:r>
          </a:p>
          <a:p>
            <a:r>
              <a:rPr lang="nl-NL" dirty="0"/>
              <a:t>Kan toegespitst worden op elk gedrag en elke doelgroep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E44F535-24A2-9766-72BC-5F63B11F2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Socialevaardigheidstrainingen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818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F093AD0-282F-F879-1AB8-0DE2102DF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Een gesprek beginnen met een persoon die onbekend is </a:t>
            </a:r>
          </a:p>
          <a:p>
            <a:r>
              <a:rPr lang="nl-NL" dirty="0"/>
              <a:t>Een klasgenoot een complimentje geven</a:t>
            </a:r>
          </a:p>
          <a:p>
            <a:r>
              <a:rPr lang="nl-NL" dirty="0"/>
              <a:t>Iets vragen aan een klasgenoot </a:t>
            </a:r>
          </a:p>
          <a:p>
            <a:r>
              <a:rPr lang="nl-NL" dirty="0"/>
              <a:t>Nee zeggen op een vriendelijke manier</a:t>
            </a:r>
          </a:p>
          <a:p>
            <a:r>
              <a:rPr lang="nl-NL" dirty="0"/>
              <a:t>Zeggen dat je iets niet leuk vindt</a:t>
            </a:r>
          </a:p>
          <a:p>
            <a:r>
              <a:rPr lang="nl-NL" dirty="0"/>
              <a:t>Iets bespreken met een leerkracht en daarbij gevoelens uiten</a:t>
            </a:r>
          </a:p>
          <a:p>
            <a:r>
              <a:rPr lang="nl-NL" dirty="0"/>
              <a:t>Boosheid in bedwang houden (als ouders iets verbieden)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BCA80BB-A76A-A00F-C552-CD31FF40E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72000"/>
            <a:ext cx="10153127" cy="64638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nl-NL" dirty="0"/>
              <a:t>Mogelijke inhoud van </a:t>
            </a:r>
            <a:r>
              <a:rPr lang="nl-NL" dirty="0" err="1"/>
              <a:t>socialevaardigheidstrainingen</a:t>
            </a:r>
            <a:r>
              <a:rPr lang="nl-NL" dirty="0"/>
              <a:t> voor kinderen met ASS en/of ADHD</a:t>
            </a:r>
          </a:p>
        </p:txBody>
      </p:sp>
    </p:spTree>
    <p:extLst>
      <p:ext uri="{BB962C8B-B14F-4D97-AF65-F5344CB8AC3E}">
        <p14:creationId xmlns:p14="http://schemas.microsoft.com/office/powerpoint/2010/main" val="139442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6E9A1CC-FCDD-8AF4-13F1-0BD1AF645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480" y="5607842"/>
            <a:ext cx="9289032" cy="539217"/>
          </a:xfrm>
        </p:spPr>
        <p:txBody>
          <a:bodyPr/>
          <a:lstStyle/>
          <a:p>
            <a:pPr marL="0" indent="0">
              <a:buNone/>
            </a:pPr>
            <a:r>
              <a:rPr lang="nl-NL" sz="2600" dirty="0" err="1"/>
              <a:t>Goldstein</a:t>
            </a:r>
            <a:r>
              <a:rPr lang="nl-NL" sz="2600" dirty="0"/>
              <a:t>-methode (</a:t>
            </a:r>
            <a:r>
              <a:rPr lang="nl-NL" sz="2600" dirty="0" err="1"/>
              <a:t>Muris</a:t>
            </a:r>
            <a:r>
              <a:rPr lang="nl-NL" sz="2600" dirty="0"/>
              <a:t> et al., 1994)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A32A85A-2048-15CB-7052-853B5CC65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Voorbeeld: het leren van de vaardigheid ‘iets vragen’</a:t>
            </a:r>
          </a:p>
        </p:txBody>
      </p:sp>
      <p:graphicFrame>
        <p:nvGraphicFramePr>
          <p:cNvPr id="4" name="Group 47">
            <a:extLst>
              <a:ext uri="{FF2B5EF4-FFF2-40B4-BE49-F238E27FC236}">
                <a16:creationId xmlns:a16="http://schemas.microsoft.com/office/drawing/2014/main" id="{8DF3E933-05F0-DFBC-50DF-16920BA973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1283912"/>
              </p:ext>
            </p:extLst>
          </p:nvPr>
        </p:nvGraphicFramePr>
        <p:xfrm>
          <a:off x="1487488" y="1250158"/>
          <a:ext cx="9289032" cy="426707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8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3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Iets vragen</a:t>
                      </a:r>
                      <a:endParaRPr kumimoji="0" lang="nl-NL" sz="3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marT="45711" marB="45711" horzOverflow="overflow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3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kumimoji="0" lang="nl-NL" sz="3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3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Bedenk van tevoren wat je precies wilt vragen.</a:t>
                      </a:r>
                      <a:endParaRPr kumimoji="0" lang="nl-NL" sz="3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marT="45711" marB="45711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9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3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kumimoji="0" lang="nl-NL" sz="3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3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Zeg dat je iets wilt vragen.</a:t>
                      </a:r>
                      <a:endParaRPr kumimoji="0" lang="nl-NL" sz="3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marT="45711" marB="45711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3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kumimoji="0" lang="nl-NL" sz="3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3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Stel je vraag.</a:t>
                      </a:r>
                      <a:endParaRPr kumimoji="0" lang="nl-NL" sz="3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marT="45711" marB="45711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9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3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kumimoji="0" lang="nl-NL" sz="3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3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Vertel waarom je het vraagt.</a:t>
                      </a:r>
                      <a:endParaRPr kumimoji="0" lang="nl-NL" sz="3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marT="45711" marB="45711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3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3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kumimoji="0" lang="nl-NL" sz="3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3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Luister goed naar het antwoord.</a:t>
                      </a:r>
                      <a:endParaRPr kumimoji="0" lang="nl-NL" sz="3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marT="45711" marB="45711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6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3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kumimoji="0" lang="nl-NL" sz="3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3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Vertel wat je van het antwoord vindt.</a:t>
                      </a:r>
                      <a:endParaRPr kumimoji="0" lang="nl-NL" sz="3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marT="45711" marB="45711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9737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2F91AA9-940B-6893-ACAC-10F85ACAD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100" dirty="0">
                <a:solidFill>
                  <a:srgbClr val="D05422"/>
                </a:solidFill>
              </a:rPr>
              <a:t>Cognitie</a:t>
            </a:r>
            <a:r>
              <a:rPr lang="nl-NL" sz="3100" dirty="0"/>
              <a:t> valt niet te ontkennen</a:t>
            </a:r>
          </a:p>
          <a:p>
            <a:pPr lvl="1"/>
            <a:r>
              <a:rPr lang="nl-NL" sz="2500" dirty="0"/>
              <a:t>Intussen is er meer bekend over hersenprocessen</a:t>
            </a:r>
          </a:p>
          <a:p>
            <a:pPr lvl="1"/>
            <a:r>
              <a:rPr lang="nl-NL" sz="2500" dirty="0"/>
              <a:t>Ook dieren kennen complexe cognitieve leerprocessen</a:t>
            </a:r>
          </a:p>
          <a:p>
            <a:r>
              <a:rPr lang="nl-NL" sz="3100" dirty="0">
                <a:solidFill>
                  <a:srgbClr val="D05422"/>
                </a:solidFill>
              </a:rPr>
              <a:t>Ethische</a:t>
            </a:r>
            <a:r>
              <a:rPr lang="nl-NL" sz="3100" dirty="0"/>
              <a:t> problemen kunnen een rol spelen bij strenge toepassing van belonen en straffen </a:t>
            </a:r>
          </a:p>
          <a:p>
            <a:r>
              <a:rPr lang="nl-NL" sz="3100" dirty="0"/>
              <a:t>Gevaar van </a:t>
            </a:r>
            <a:r>
              <a:rPr lang="nl-NL" sz="3100" dirty="0">
                <a:solidFill>
                  <a:srgbClr val="D05422"/>
                </a:solidFill>
              </a:rPr>
              <a:t>autoritaire</a:t>
            </a:r>
            <a:r>
              <a:rPr lang="nl-NL" sz="3100" dirty="0"/>
              <a:t> behandelingen</a:t>
            </a:r>
          </a:p>
          <a:p>
            <a:r>
              <a:rPr lang="nl-NL" sz="3100" dirty="0"/>
              <a:t>Methoden zijn </a:t>
            </a:r>
            <a:r>
              <a:rPr lang="nl-NL" sz="3100" dirty="0">
                <a:solidFill>
                  <a:srgbClr val="D05422"/>
                </a:solidFill>
              </a:rPr>
              <a:t>goed te meten</a:t>
            </a:r>
          </a:p>
          <a:p>
            <a:pPr lvl="1"/>
            <a:r>
              <a:rPr lang="nl-NL" sz="2500" dirty="0"/>
              <a:t>Gedragstherapie scoort goed in </a:t>
            </a:r>
            <a:r>
              <a:rPr lang="nl-NL" sz="2500" dirty="0" err="1"/>
              <a:t>evidence-based</a:t>
            </a:r>
            <a:r>
              <a:rPr lang="nl-NL" sz="2500" dirty="0"/>
              <a:t> onderzoek</a:t>
            </a:r>
          </a:p>
          <a:p>
            <a:r>
              <a:rPr lang="nl-NL" sz="3100" dirty="0"/>
              <a:t>De besproken leermechanismen kunnen in andere </a:t>
            </a:r>
            <a:r>
              <a:rPr lang="nl-NL" sz="3100" dirty="0">
                <a:solidFill>
                  <a:srgbClr val="D05422"/>
                </a:solidFill>
              </a:rPr>
              <a:t>culturen</a:t>
            </a:r>
            <a:r>
              <a:rPr lang="nl-NL" sz="3100" dirty="0"/>
              <a:t> minder gewaardeerd worden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0E606E-3D79-6FCA-4D91-F2702B423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Kanttekeningen</a:t>
            </a:r>
          </a:p>
        </p:txBody>
      </p:sp>
    </p:spTree>
    <p:extLst>
      <p:ext uri="{BB962C8B-B14F-4D97-AF65-F5344CB8AC3E}">
        <p14:creationId xmlns:p14="http://schemas.microsoft.com/office/powerpoint/2010/main" val="318000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5580C56-75D6-E486-A971-B19612679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11233248" cy="4968552"/>
          </a:xfrm>
        </p:spPr>
        <p:txBody>
          <a:bodyPr/>
          <a:lstStyle/>
          <a:p>
            <a:r>
              <a:rPr lang="nl-NL" sz="3200" dirty="0"/>
              <a:t>Niet jijzelf, maar de </a:t>
            </a:r>
            <a:r>
              <a:rPr lang="nl-NL" sz="3200" dirty="0">
                <a:solidFill>
                  <a:srgbClr val="D05422"/>
                </a:solidFill>
              </a:rPr>
              <a:t>omgevingseffecten</a:t>
            </a:r>
            <a:r>
              <a:rPr lang="nl-NL" sz="3200" dirty="0"/>
              <a:t> op jouw gedrag sturen vervolgens je gedrag</a:t>
            </a:r>
          </a:p>
          <a:p>
            <a:pPr lvl="1"/>
            <a:r>
              <a:rPr lang="nl-NL" sz="2600" dirty="0"/>
              <a:t>Dit noem je leerprocessen</a:t>
            </a:r>
          </a:p>
          <a:p>
            <a:r>
              <a:rPr lang="nl-NL" sz="3200" dirty="0"/>
              <a:t>Alles wat iemand kan, is geleerd, iemand komt immers </a:t>
            </a:r>
            <a:r>
              <a:rPr lang="nl-NL" sz="3200" dirty="0">
                <a:solidFill>
                  <a:srgbClr val="D05422"/>
                </a:solidFill>
              </a:rPr>
              <a:t>blanco</a:t>
            </a:r>
            <a:r>
              <a:rPr lang="nl-NL" sz="3200" dirty="0"/>
              <a:t> ter wereld</a:t>
            </a:r>
          </a:p>
          <a:p>
            <a:r>
              <a:rPr lang="nl-NL" sz="3200" dirty="0"/>
              <a:t>Leerprocessen bij </a:t>
            </a:r>
            <a:r>
              <a:rPr lang="nl-NL" sz="3200" dirty="0">
                <a:solidFill>
                  <a:srgbClr val="D05422"/>
                </a:solidFill>
              </a:rPr>
              <a:t>mensen</a:t>
            </a:r>
            <a:r>
              <a:rPr lang="nl-NL" sz="3200" dirty="0"/>
              <a:t> verschillen niet principieel van die bij </a:t>
            </a:r>
            <a:r>
              <a:rPr lang="nl-NL" sz="3200" dirty="0">
                <a:solidFill>
                  <a:srgbClr val="D05422"/>
                </a:solidFill>
              </a:rPr>
              <a:t>dieren</a:t>
            </a:r>
            <a:r>
              <a:rPr lang="nl-NL" sz="3200" dirty="0"/>
              <a:t> </a:t>
            </a:r>
          </a:p>
          <a:p>
            <a:pPr lvl="1"/>
            <a:r>
              <a:rPr lang="nl-NL" sz="2600" dirty="0"/>
              <a:t>De mens is hooguit een ingewikkelde rat</a:t>
            </a:r>
          </a:p>
          <a:p>
            <a:r>
              <a:rPr lang="nl-NL" sz="3200" dirty="0"/>
              <a:t>Leerprocessen bij </a:t>
            </a:r>
            <a:r>
              <a:rPr lang="nl-NL" sz="3200" dirty="0">
                <a:solidFill>
                  <a:srgbClr val="D05422"/>
                </a:solidFill>
              </a:rPr>
              <a:t>kinderen</a:t>
            </a:r>
            <a:r>
              <a:rPr lang="nl-NL" sz="3200" dirty="0"/>
              <a:t> verschillen niet principieel van die bij </a:t>
            </a:r>
            <a:r>
              <a:rPr lang="nl-NL" sz="3200" dirty="0">
                <a:solidFill>
                  <a:srgbClr val="D05422"/>
                </a:solidFill>
              </a:rPr>
              <a:t>volwassenen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C6C629-69F3-D4B3-3D25-D05AC5E4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Mensbeeld in het behaviorisme</a:t>
            </a:r>
          </a:p>
        </p:txBody>
      </p:sp>
    </p:spTree>
    <p:extLst>
      <p:ext uri="{BB962C8B-B14F-4D97-AF65-F5344CB8AC3E}">
        <p14:creationId xmlns:p14="http://schemas.microsoft.com/office/powerpoint/2010/main" val="201272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22ABC78-5CA5-977D-7ABE-0F768FE40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Mensbeeld</a:t>
            </a:r>
          </a:p>
          <a:p>
            <a:pPr lvl="1"/>
            <a:r>
              <a:rPr lang="nl-NL" dirty="0"/>
              <a:t>Mechanistisch</a:t>
            </a:r>
          </a:p>
          <a:p>
            <a:pPr lvl="1"/>
            <a:r>
              <a:rPr lang="nl-NL" dirty="0"/>
              <a:t>Organistisch (theorie van Skinner)</a:t>
            </a:r>
          </a:p>
          <a:p>
            <a:r>
              <a:rPr lang="nl-NL" dirty="0" err="1"/>
              <a:t>Biopsychosociale</a:t>
            </a:r>
            <a:r>
              <a:rPr lang="nl-NL" dirty="0"/>
              <a:t> model</a:t>
            </a:r>
          </a:p>
          <a:p>
            <a:pPr lvl="1"/>
            <a:r>
              <a:rPr lang="nl-NL" dirty="0"/>
              <a:t>Het </a:t>
            </a:r>
            <a:r>
              <a:rPr lang="nl-NL" dirty="0">
                <a:solidFill>
                  <a:srgbClr val="D05422"/>
                </a:solidFill>
              </a:rPr>
              <a:t>psychische</a:t>
            </a:r>
            <a:r>
              <a:rPr lang="nl-NL" dirty="0"/>
              <a:t> niveau wordt centraal gesteld</a:t>
            </a:r>
          </a:p>
          <a:p>
            <a:pPr lvl="2"/>
            <a:r>
              <a:rPr lang="nl-NL" dirty="0"/>
              <a:t>Impliciet besteedt Skinner ook aandacht aan sociale invloeden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4C7BB12-7A5A-B257-5139-0B7E163F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Indeling van het behaviorisme</a:t>
            </a:r>
          </a:p>
        </p:txBody>
      </p:sp>
    </p:spTree>
    <p:extLst>
      <p:ext uri="{BB962C8B-B14F-4D97-AF65-F5344CB8AC3E}">
        <p14:creationId xmlns:p14="http://schemas.microsoft.com/office/powerpoint/2010/main" val="221687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B293A01-0879-4168-3234-31A436A60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Habituatie</a:t>
            </a:r>
            <a:r>
              <a:rPr lang="nl-NL" dirty="0"/>
              <a:t> (gewenningsleren)</a:t>
            </a:r>
          </a:p>
          <a:p>
            <a:r>
              <a:rPr lang="nl-NL" dirty="0"/>
              <a:t>Klassiek conditioneren</a:t>
            </a:r>
          </a:p>
          <a:p>
            <a:r>
              <a:rPr lang="nl-NL" dirty="0" err="1"/>
              <a:t>Operant</a:t>
            </a:r>
            <a:r>
              <a:rPr lang="nl-NL" dirty="0"/>
              <a:t> conditioneren</a:t>
            </a:r>
          </a:p>
          <a:p>
            <a:r>
              <a:rPr lang="nl-NL" dirty="0" err="1"/>
              <a:t>Model-leren</a:t>
            </a: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4321C72-0023-2A2C-86AE-1B2C72D0E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Leerprocessen</a:t>
            </a:r>
          </a:p>
        </p:txBody>
      </p:sp>
    </p:spTree>
    <p:extLst>
      <p:ext uri="{BB962C8B-B14F-4D97-AF65-F5344CB8AC3E}">
        <p14:creationId xmlns:p14="http://schemas.microsoft.com/office/powerpoint/2010/main" val="207819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7C5591C-FA96-8DDD-EEBC-0395A6CBD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Leerprocessen verschillen in complexiteit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1F24B0A-F8A4-1BAC-A3EC-A9C315594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6800" y="2132856"/>
            <a:ext cx="11318400" cy="312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66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4271DAA-9CED-3502-E1D8-250D42362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Bouwt voort op een al aanwezige </a:t>
            </a:r>
            <a:r>
              <a:rPr lang="nl-NL" dirty="0">
                <a:solidFill>
                  <a:srgbClr val="D05422"/>
                </a:solidFill>
              </a:rPr>
              <a:t>reflex</a:t>
            </a:r>
          </a:p>
          <a:p>
            <a:r>
              <a:rPr lang="nl-NL" dirty="0"/>
              <a:t>Direct na de geboorte al aantoonbaar</a:t>
            </a:r>
          </a:p>
          <a:p>
            <a:pPr lvl="1"/>
            <a:r>
              <a:rPr lang="nl-NL" dirty="0"/>
              <a:t>Recente experimenten tonen het al aan bij het ongeboren kind</a:t>
            </a:r>
          </a:p>
          <a:p>
            <a:r>
              <a:rPr lang="nl-NL" dirty="0"/>
              <a:t>Gebaseerd op een </a:t>
            </a:r>
            <a:r>
              <a:rPr lang="nl-NL" dirty="0">
                <a:solidFill>
                  <a:srgbClr val="D05422"/>
                </a:solidFill>
              </a:rPr>
              <a:t>associatie</a:t>
            </a:r>
            <a:r>
              <a:rPr lang="nl-NL" dirty="0"/>
              <a:t> tussen twee stimuli</a:t>
            </a:r>
          </a:p>
          <a:p>
            <a:r>
              <a:rPr lang="nl-NL" dirty="0"/>
              <a:t>Leerproces verloopt vaak onbewust en </a:t>
            </a:r>
            <a:r>
              <a:rPr lang="nl-NL" dirty="0">
                <a:solidFill>
                  <a:srgbClr val="D05422"/>
                </a:solidFill>
              </a:rPr>
              <a:t>automatisch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34537D2-4368-079A-CEC6-43BF40EB4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Klassiek conditioneren</a:t>
            </a:r>
          </a:p>
        </p:txBody>
      </p:sp>
    </p:spTree>
    <p:extLst>
      <p:ext uri="{BB962C8B-B14F-4D97-AF65-F5344CB8AC3E}">
        <p14:creationId xmlns:p14="http://schemas.microsoft.com/office/powerpoint/2010/main" val="130307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8DF8D38-BCFE-2780-7CEF-6D5488608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Klassiek conditioneren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D59BA6D-CB1A-3BF6-2EEE-CB1AD2E09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1178" y="1412776"/>
            <a:ext cx="7589644" cy="4464496"/>
          </a:xfrm>
        </p:spPr>
      </p:pic>
    </p:spTree>
    <p:extLst>
      <p:ext uri="{BB962C8B-B14F-4D97-AF65-F5344CB8AC3E}">
        <p14:creationId xmlns:p14="http://schemas.microsoft.com/office/powerpoint/2010/main" val="1132981267"/>
      </p:ext>
    </p:extLst>
  </p:cSld>
  <p:clrMapOvr>
    <a:masterClrMapping/>
  </p:clrMapOvr>
</p:sld>
</file>

<file path=ppt/theme/theme1.xml><?xml version="1.0" encoding="utf-8"?>
<a:theme xmlns:a="http://schemas.openxmlformats.org/drawingml/2006/main" name="thema ppt palet">
  <a:themeElements>
    <a:clrScheme name="sjabloon coutinh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jabloon coutinh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987425" marR="0" indent="2667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80000"/>
          <a:buFontTx/>
          <a:buChar char="•"/>
          <a:tabLst/>
          <a:defRPr kumimoji="0" lang="nl-NL" sz="3000" b="0" i="0" u="none" strike="noStrike" cap="none" normalizeH="0" baseline="0">
            <a:ln>
              <a:noFill/>
            </a:ln>
            <a:solidFill>
              <a:srgbClr val="602559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987425" marR="0" indent="2667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80000"/>
          <a:buFontTx/>
          <a:buChar char="•"/>
          <a:tabLst/>
          <a:defRPr kumimoji="0" lang="nl-NL" sz="3000" b="0" i="0" u="none" strike="noStrike" cap="none" normalizeH="0" baseline="0">
            <a:ln>
              <a:noFill/>
            </a:ln>
            <a:solidFill>
              <a:srgbClr val="602559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sjabloon coutinh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a ppt palet" id="{D8FB8C39-3402-4EDF-B496-F28E68A5D43A}" vid="{97E9F91C-7DA6-4E10-80C2-5581C1517A0D}"/>
    </a:ext>
  </a:ext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thema ppt palet</Template>
  <TotalTime>1216</TotalTime>
  <Words>979</Words>
  <Application>Microsoft Office PowerPoint</Application>
  <PresentationFormat>Breedbeeld</PresentationFormat>
  <Paragraphs>162</Paragraphs>
  <Slides>33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8" baseType="lpstr">
      <vt:lpstr>Arial</vt:lpstr>
      <vt:lpstr>Calibri</vt:lpstr>
      <vt:lpstr>Courier New</vt:lpstr>
      <vt:lpstr>Wingdings</vt:lpstr>
      <vt:lpstr>thema ppt palet</vt:lpstr>
      <vt:lpstr>PowerPoint-presentatie</vt:lpstr>
      <vt:lpstr>Uitgangspunten behaviorisme</vt:lpstr>
      <vt:lpstr>Geschiedenis behaviorisme</vt:lpstr>
      <vt:lpstr>Mensbeeld in het behaviorisme</vt:lpstr>
      <vt:lpstr>Indeling van het behaviorisme</vt:lpstr>
      <vt:lpstr>Leerprocessen</vt:lpstr>
      <vt:lpstr>Leerprocessen verschillen in complexiteit</vt:lpstr>
      <vt:lpstr>Klassiek conditioneren</vt:lpstr>
      <vt:lpstr>Klassiek conditioneren</vt:lpstr>
      <vt:lpstr>Wie wordt geconditioneerd?</vt:lpstr>
      <vt:lpstr>Leerwetten klassiek conditioneren</vt:lpstr>
      <vt:lpstr>Wet van het effect</vt:lpstr>
      <vt:lpstr>Consequenties op gedrag</vt:lpstr>
      <vt:lpstr>Consequenties op gedrag</vt:lpstr>
      <vt:lpstr>Leerwetten operant conditioneren</vt:lpstr>
      <vt:lpstr>Ritssluitingeffect</vt:lpstr>
      <vt:lpstr>Ritssluitingeffect</vt:lpstr>
      <vt:lpstr>Model-leren</vt:lpstr>
      <vt:lpstr>Belangrijke les bij model-leren</vt:lpstr>
      <vt:lpstr>Nieuwe ontwikkelingen in de leerpsychologie</vt:lpstr>
      <vt:lpstr>Psychische stoornissen: fobie</vt:lpstr>
      <vt:lpstr>Psychische stoornissen: depressieve-stemmingsstoornis</vt:lpstr>
      <vt:lpstr>Psychische stoornissen: psychotrauma</vt:lpstr>
      <vt:lpstr>Toepassingen in hulpverlening en opvoeding</vt:lpstr>
      <vt:lpstr>Gedragsanalyse</vt:lpstr>
      <vt:lpstr>Registratieopdrachten</vt:lpstr>
      <vt:lpstr>Exposuretechniek</vt:lpstr>
      <vt:lpstr>Exposuretechniek: de angsttrap</vt:lpstr>
      <vt:lpstr>Beloningssystemen</vt:lpstr>
      <vt:lpstr>Socialevaardigheidstrainingen</vt:lpstr>
      <vt:lpstr>Mogelijke inhoud van socialevaardigheidstrainingen voor kinderen met ASS en/of ADHD</vt:lpstr>
      <vt:lpstr>Voorbeeld: het leren van de vaardigheid ‘iets vragen’</vt:lpstr>
      <vt:lpstr>Kanttekeningen</vt:lpstr>
    </vt:vector>
  </TitlesOfParts>
  <Company>Uitgeverij Coutinho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van deze dia</dc:title>
  <dc:creator>Simone Baddou</dc:creator>
  <cp:lastModifiedBy>Louise Prompers</cp:lastModifiedBy>
  <cp:revision>43</cp:revision>
  <dcterms:created xsi:type="dcterms:W3CDTF">2008-05-29T12:51:00Z</dcterms:created>
  <dcterms:modified xsi:type="dcterms:W3CDTF">2024-04-20T18:03:54Z</dcterms:modified>
</cp:coreProperties>
</file>