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sldIdLst>
    <p:sldId id="303" r:id="rId2"/>
    <p:sldId id="304" r:id="rId3"/>
    <p:sldId id="305" r:id="rId4"/>
    <p:sldId id="306" r:id="rId5"/>
    <p:sldId id="307" r:id="rId6"/>
    <p:sldId id="341" r:id="rId7"/>
    <p:sldId id="308" r:id="rId8"/>
    <p:sldId id="309" r:id="rId9"/>
    <p:sldId id="310" r:id="rId10"/>
    <p:sldId id="342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E85865-A332-EBBD-7C03-AC17F8FE4FB0}" name="Louise Prompers" initials="LP" userId="S::prompers@coutinho.nl::3b171151-0384-416b-9480-d3148e17f0aa" providerId="AD"/>
  <p188:author id="{CE9D8A89-4463-BF0D-7FE5-A984721E9119}" name="Jakop Rigter" initials="JR" userId="6021af2791c4553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422"/>
    <a:srgbClr val="1B4381"/>
    <a:srgbClr val="231E99"/>
    <a:srgbClr val="F8EBCD"/>
    <a:srgbClr val="BEA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94242" autoAdjust="0"/>
  </p:normalViewPr>
  <p:slideViewPr>
    <p:cSldViewPr>
      <p:cViewPr varScale="1">
        <p:scale>
          <a:sx n="104" d="100"/>
          <a:sy n="104" d="100"/>
        </p:scale>
        <p:origin x="74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80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189583"/>
            <a:ext cx="9120717" cy="71913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3985" y="1268760"/>
            <a:ext cx="2518833" cy="4968552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71133" y="1268760"/>
            <a:ext cx="7359651" cy="4968552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3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190326"/>
            <a:ext cx="10153127" cy="646386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601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189583"/>
            <a:ext cx="9480789" cy="71913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67" y="1556792"/>
            <a:ext cx="4938184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6054" y="1556792"/>
            <a:ext cx="49403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3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404" y="189583"/>
            <a:ext cx="9698633" cy="71913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189583"/>
            <a:ext cx="9120717" cy="71913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0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17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1196752"/>
            <a:ext cx="4011084" cy="8020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96753"/>
            <a:ext cx="6815667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88841"/>
            <a:ext cx="4011084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1284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6916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24744"/>
            <a:ext cx="7315200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3245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4852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5360" y="1124744"/>
            <a:ext cx="1159328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modelstijlen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  <a:endParaRPr lang="en-US" altLang="nl-NL" dirty="0"/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1" y="0"/>
            <a:ext cx="225636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1pPr>
            <a:lvl2pPr marL="742950" indent="-285750"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2pPr>
            <a:lvl3pPr marL="1143000" indent="-228600"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3pPr>
            <a:lvl4pPr marL="1600200" indent="-228600"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4pPr>
            <a:lvl5pPr marL="2057400" indent="-228600"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nl-NL" sz="3000">
              <a:cs typeface="Arial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447660" y="6453336"/>
            <a:ext cx="1295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76C53067-D269-4B43-B693-49A4E38C259A}" type="slidenum">
              <a:rPr lang="nl-NL" altLang="nl-NL" sz="1100" smtClean="0">
                <a:solidFill>
                  <a:schemeClr val="tx1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‹nr.›</a:t>
            </a:fld>
            <a:r>
              <a:rPr lang="nl-NL" altLang="nl-NL" sz="1100" dirty="0">
                <a:solidFill>
                  <a:schemeClr val="tx1"/>
                </a:solidFill>
              </a:rPr>
              <a:t> van 40</a:t>
            </a:r>
          </a:p>
        </p:txBody>
      </p:sp>
    </p:spTree>
    <p:extLst>
      <p:ext uri="{BB962C8B-B14F-4D97-AF65-F5344CB8AC3E}">
        <p14:creationId xmlns:p14="http://schemas.microsoft.com/office/powerpoint/2010/main" val="412544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34743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34743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34743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34743"/>
          </a:solidFill>
          <a:latin typeface="Calibri" pitchFamily="34" charset="0"/>
        </a:defRPr>
      </a:lvl9pPr>
    </p:titleStyle>
    <p:bodyStyle>
      <a:lvl1pPr marL="358775" indent="-358775" algn="l" rtl="0" eaLnBrk="1" fontAlgn="base" hangingPunct="1">
        <a:spcBef>
          <a:spcPts val="0"/>
        </a:spcBef>
        <a:spcAft>
          <a:spcPts val="600"/>
        </a:spcAft>
        <a:buClr>
          <a:schemeClr val="tx1"/>
        </a:buClr>
        <a:buSzPct val="80000"/>
        <a:buFont typeface="Arial" panose="020B0604020202020204" pitchFamily="34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358775" algn="l" rtl="0" eaLnBrk="1" fontAlgn="base" hangingPunct="1">
        <a:spcBef>
          <a:spcPts val="0"/>
        </a:spcBef>
        <a:spcAft>
          <a:spcPts val="600"/>
        </a:spcAft>
        <a:buClr>
          <a:schemeClr val="tx1"/>
        </a:buClr>
        <a:buSzPct val="80000"/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076325" indent="-358775" algn="l" rtl="0" eaLnBrk="1" fontAlgn="base" hangingPunct="1">
        <a:spcBef>
          <a:spcPts val="0"/>
        </a:spcBef>
        <a:spcAft>
          <a:spcPts val="600"/>
        </a:spcAft>
        <a:buClr>
          <a:schemeClr val="tx1"/>
        </a:buClr>
        <a:buSzPct val="8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435100" indent="-358775" algn="l" rtl="0" eaLnBrk="1" fontAlgn="base" hangingPunct="1">
        <a:spcBef>
          <a:spcPts val="0"/>
        </a:spcBef>
        <a:spcAft>
          <a:spcPts val="600"/>
        </a:spcAft>
        <a:buClr>
          <a:schemeClr val="tx1"/>
        </a:buClr>
        <a:buSzPct val="80000"/>
        <a:buFont typeface="Courier New" panose="02070309020205020404" pitchFamily="49" charset="0"/>
        <a:buChar char="o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793875" indent="-358775" algn="l" rtl="0" eaLnBrk="1" fontAlgn="base" hangingPunct="1">
        <a:spcBef>
          <a:spcPts val="0"/>
        </a:spcBef>
        <a:spcAft>
          <a:spcPts val="600"/>
        </a:spcAft>
        <a:buClr>
          <a:schemeClr val="tx1"/>
        </a:buClr>
        <a:buSzPct val="80000"/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3775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6pPr>
      <a:lvl7pPr marL="4232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7pPr>
      <a:lvl8pPr marL="4689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8pPr>
      <a:lvl9pPr marL="5146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0F8FA59-DB69-2D0B-39A5-17D1F6F9CEB1}"/>
              </a:ext>
            </a:extLst>
          </p:cNvPr>
          <p:cNvSpPr txBox="1">
            <a:spLocks/>
          </p:cNvSpPr>
          <p:nvPr/>
        </p:nvSpPr>
        <p:spPr>
          <a:xfrm>
            <a:off x="1066800" y="1412777"/>
            <a:ext cx="10363200" cy="108012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34743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34743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34743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34743"/>
                </a:solidFill>
                <a:latin typeface="Calibri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nl-NL" sz="5400" kern="0" dirty="0">
                <a:solidFill>
                  <a:srgbClr val="D05422"/>
                </a:solidFill>
              </a:rPr>
              <a:t>5</a:t>
            </a:r>
            <a:r>
              <a:rPr lang="nl-NL" kern="0" dirty="0">
                <a:solidFill>
                  <a:schemeClr val="tx1"/>
                </a:solidFill>
              </a:rPr>
              <a:t> Cognitieve psychologie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B9E466B-03E4-D68A-B725-8719FAF6C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2434136"/>
            <a:ext cx="6778724" cy="354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07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4CB2EBD-5990-7E95-6C38-8CCED5C0B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Biopsychosociale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Nadruk op het psychische niveau (innerlijke informatieverwerking)</a:t>
            </a:r>
          </a:p>
          <a:p>
            <a:pPr lvl="1"/>
            <a:r>
              <a:rPr lang="nl-NL" dirty="0"/>
              <a:t>Het belang van biologische en sociale factoren wordt onderkend</a:t>
            </a:r>
          </a:p>
          <a:p>
            <a:pPr lvl="2"/>
            <a:r>
              <a:rPr lang="nl-NL" dirty="0"/>
              <a:t>Mensen hebben aangeboren mogelijkheden om bepaalde gedragsvormen te ontwikkelen</a:t>
            </a:r>
          </a:p>
          <a:p>
            <a:pPr lvl="2"/>
            <a:r>
              <a:rPr lang="nl-NL" dirty="0"/>
              <a:t>Voorwaarde is dat deze gestimuleerd worden in een sociale omgeving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130C06-EDA6-6F80-7873-F6E66253D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Indeling van de cognitieve psychologie (2)</a:t>
            </a:r>
          </a:p>
        </p:txBody>
      </p:sp>
    </p:spTree>
    <p:extLst>
      <p:ext uri="{BB962C8B-B14F-4D97-AF65-F5344CB8AC3E}">
        <p14:creationId xmlns:p14="http://schemas.microsoft.com/office/powerpoint/2010/main" val="40560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CAA1E1F-E41D-AB84-1ECE-ACE1EA2CD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Twee resultaten van onderzoek naar het cognitieve functioneren:</a:t>
            </a:r>
          </a:p>
          <a:p>
            <a:pPr marL="801688" indent="-447675">
              <a:buFont typeface="+mj-lt"/>
              <a:buAutoNum type="arabicPeriod"/>
            </a:pPr>
            <a:r>
              <a:rPr lang="nl-NL" dirty="0"/>
              <a:t>Er bestaan </a:t>
            </a:r>
            <a:r>
              <a:rPr lang="nl-NL" dirty="0">
                <a:solidFill>
                  <a:srgbClr val="D05422"/>
                </a:solidFill>
              </a:rPr>
              <a:t>twee</a:t>
            </a:r>
            <a:r>
              <a:rPr lang="nl-NL" dirty="0"/>
              <a:t> verschillende cognitieve </a:t>
            </a:r>
            <a:r>
              <a:rPr lang="nl-NL" dirty="0">
                <a:solidFill>
                  <a:srgbClr val="D05422"/>
                </a:solidFill>
              </a:rPr>
              <a:t>processen</a:t>
            </a:r>
            <a:r>
              <a:rPr lang="nl-NL" dirty="0"/>
              <a:t>:</a:t>
            </a:r>
          </a:p>
          <a:p>
            <a:pPr marL="1169988" lvl="1" indent="-368300">
              <a:buFont typeface="Calibri" panose="020F0502020204030204" pitchFamily="34" charset="0"/>
              <a:buChar char="‒"/>
            </a:pPr>
            <a:r>
              <a:rPr lang="nl-NL" dirty="0"/>
              <a:t>Doelbewust gestuurd en gecontroleerd</a:t>
            </a:r>
          </a:p>
          <a:p>
            <a:pPr marL="1169988" lvl="1" indent="-368300">
              <a:buFont typeface="Calibri" panose="020F0502020204030204" pitchFamily="34" charset="0"/>
              <a:buChar char="‒"/>
            </a:pPr>
            <a:r>
              <a:rPr lang="nl-NL" dirty="0"/>
              <a:t>Automatisch</a:t>
            </a:r>
          </a:p>
          <a:p>
            <a:pPr marL="801688" indent="-447675">
              <a:buFont typeface="+mj-lt"/>
              <a:buAutoNum type="arabicPeriod"/>
            </a:pPr>
            <a:r>
              <a:rPr lang="nl-NL" dirty="0"/>
              <a:t>We zijn ons vaak </a:t>
            </a:r>
            <a:r>
              <a:rPr lang="nl-NL" dirty="0">
                <a:solidFill>
                  <a:srgbClr val="D05422"/>
                </a:solidFill>
              </a:rPr>
              <a:t>niet bewust</a:t>
            </a:r>
            <a:r>
              <a:rPr lang="nl-NL" dirty="0"/>
              <a:t> van de cognitieve </a:t>
            </a:r>
            <a:r>
              <a:rPr lang="nl-NL" dirty="0">
                <a:solidFill>
                  <a:srgbClr val="D05422"/>
                </a:solidFill>
              </a:rPr>
              <a:t>processen</a:t>
            </a:r>
            <a:r>
              <a:rPr lang="nl-NL" dirty="0"/>
              <a:t>, we zijn ons </a:t>
            </a:r>
            <a:r>
              <a:rPr lang="nl-NL" dirty="0">
                <a:solidFill>
                  <a:srgbClr val="D05422"/>
                </a:solidFill>
              </a:rPr>
              <a:t>wel bewust</a:t>
            </a:r>
            <a:r>
              <a:rPr lang="nl-NL" dirty="0"/>
              <a:t> van de </a:t>
            </a:r>
            <a:r>
              <a:rPr lang="nl-NL" dirty="0">
                <a:solidFill>
                  <a:srgbClr val="D05422"/>
                </a:solidFill>
              </a:rPr>
              <a:t>resultaten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7263AD-22B6-D0B5-F4ED-1EB2465FF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Cognitief functioneren</a:t>
            </a:r>
          </a:p>
        </p:txBody>
      </p:sp>
    </p:spTree>
    <p:extLst>
      <p:ext uri="{BB962C8B-B14F-4D97-AF65-F5344CB8AC3E}">
        <p14:creationId xmlns:p14="http://schemas.microsoft.com/office/powerpoint/2010/main" val="13565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96DDFE8-5A29-8998-54CF-72B3D4F22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Zoals:</a:t>
            </a:r>
            <a:endParaRPr lang="nl-NL" dirty="0">
              <a:solidFill>
                <a:srgbClr val="D05422"/>
              </a:solidFill>
            </a:endParaRPr>
          </a:p>
          <a:p>
            <a:r>
              <a:rPr lang="nl-NL" dirty="0">
                <a:solidFill>
                  <a:srgbClr val="D05422"/>
                </a:solidFill>
              </a:rPr>
              <a:t>Waarneming</a:t>
            </a:r>
            <a:r>
              <a:rPr lang="nl-NL" dirty="0"/>
              <a:t> en cognitieve schema’s</a:t>
            </a:r>
          </a:p>
          <a:p>
            <a:r>
              <a:rPr lang="nl-NL" dirty="0">
                <a:solidFill>
                  <a:srgbClr val="D05422"/>
                </a:solidFill>
              </a:rPr>
              <a:t>Geheugen</a:t>
            </a:r>
          </a:p>
          <a:p>
            <a:r>
              <a:rPr lang="nl-NL" dirty="0">
                <a:solidFill>
                  <a:srgbClr val="D05422"/>
                </a:solidFill>
              </a:rPr>
              <a:t>Cognitieve ontwikkeling</a:t>
            </a:r>
            <a:r>
              <a:rPr lang="nl-NL" dirty="0"/>
              <a:t> bij kinderen</a:t>
            </a:r>
          </a:p>
          <a:p>
            <a:r>
              <a:rPr lang="nl-NL" dirty="0">
                <a:solidFill>
                  <a:srgbClr val="D05422"/>
                </a:solidFill>
              </a:rPr>
              <a:t>Persoonlijkheid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685070C-731D-00A0-1AA5-2BA5C100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Veel (deel)theorieën over cognitieve processen</a:t>
            </a:r>
          </a:p>
        </p:txBody>
      </p:sp>
    </p:spTree>
    <p:extLst>
      <p:ext uri="{BB962C8B-B14F-4D97-AF65-F5344CB8AC3E}">
        <p14:creationId xmlns:p14="http://schemas.microsoft.com/office/powerpoint/2010/main" val="11300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09A2451-159E-5452-3EC9-5A368723A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8568952" cy="4968552"/>
          </a:xfrm>
        </p:spPr>
        <p:txBody>
          <a:bodyPr/>
          <a:lstStyle/>
          <a:p>
            <a:r>
              <a:rPr lang="nl-NL" sz="3200" dirty="0"/>
              <a:t>Waarneming is een </a:t>
            </a:r>
            <a:r>
              <a:rPr lang="nl-NL" sz="3200" dirty="0">
                <a:solidFill>
                  <a:srgbClr val="D05422"/>
                </a:solidFill>
              </a:rPr>
              <a:t>actief proces</a:t>
            </a:r>
          </a:p>
          <a:p>
            <a:r>
              <a:rPr lang="nl-NL" sz="3200" dirty="0"/>
              <a:t>We gebruiken daarbij </a:t>
            </a:r>
            <a:r>
              <a:rPr lang="nl-NL" sz="3200" dirty="0">
                <a:solidFill>
                  <a:srgbClr val="D05422"/>
                </a:solidFill>
              </a:rPr>
              <a:t>cognitieve schema’s</a:t>
            </a:r>
          </a:p>
          <a:p>
            <a:pPr lvl="1"/>
            <a:r>
              <a:rPr lang="nl-NL" sz="2600" dirty="0"/>
              <a:t>Een schema bevat verwachtingen over de werkelijkheid</a:t>
            </a:r>
          </a:p>
          <a:p>
            <a:pPr lvl="1"/>
            <a:r>
              <a:rPr lang="nl-NL" sz="2600" dirty="0"/>
              <a:t>Een schema verdeelt de aandacht</a:t>
            </a:r>
          </a:p>
          <a:p>
            <a:r>
              <a:rPr lang="nl-NL" sz="3200" dirty="0"/>
              <a:t>Cognitief schema: </a:t>
            </a:r>
            <a:r>
              <a:rPr lang="nl-NL" sz="3200" dirty="0">
                <a:solidFill>
                  <a:srgbClr val="D05422"/>
                </a:solidFill>
              </a:rPr>
              <a:t>innerlijke weergave </a:t>
            </a:r>
            <a:r>
              <a:rPr lang="nl-NL" sz="3200" dirty="0"/>
              <a:t>van een object of situatie</a:t>
            </a:r>
          </a:p>
          <a:p>
            <a:pPr lvl="1"/>
            <a:r>
              <a:rPr lang="nl-NL" sz="2600" dirty="0"/>
              <a:t>Algemeen of specifiek</a:t>
            </a:r>
          </a:p>
          <a:p>
            <a:pPr lvl="1"/>
            <a:r>
              <a:rPr lang="nl-NL" sz="2600" dirty="0"/>
              <a:t>Kennis en emotionele kleuring</a:t>
            </a:r>
          </a:p>
          <a:p>
            <a:pPr lvl="1"/>
            <a:r>
              <a:rPr lang="nl-NL" sz="2600" dirty="0"/>
              <a:t>Individuele verschillen</a:t>
            </a:r>
          </a:p>
          <a:p>
            <a:pPr lvl="1"/>
            <a:r>
              <a:rPr lang="nl-NL" sz="2600" dirty="0"/>
              <a:t>Culturele verschillen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1DAE5B4-8B2F-02E0-F8B1-F46FF3200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Waarneming en cognitieve schema’s (1)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A0C8E84-6F03-C5D3-4C79-3C2AFFAC3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056" y="1498568"/>
            <a:ext cx="2724584" cy="181729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4F9BA8-C6A7-F287-D080-1D5329CFF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056" y="3575383"/>
            <a:ext cx="2724584" cy="153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0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3DC944E-9C81-D820-C4AF-50ACBFB3F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Schema’s dienen als leidraad voor het selecteren, coderen, terughalen en verwerken van informatie</a:t>
            </a:r>
          </a:p>
          <a:p>
            <a:r>
              <a:rPr lang="nl-NL" dirty="0"/>
              <a:t>In cognitieve schema’s zijn vier mechanismen te onderscheiden:</a:t>
            </a:r>
          </a:p>
          <a:p>
            <a:pPr marL="801688" indent="-447675">
              <a:buFont typeface="+mj-lt"/>
              <a:buAutoNum type="arabicPeriod"/>
            </a:pPr>
            <a:r>
              <a:rPr lang="nl-NL" dirty="0">
                <a:solidFill>
                  <a:srgbClr val="D05422"/>
                </a:solidFill>
              </a:rPr>
              <a:t>Selectie</a:t>
            </a:r>
          </a:p>
          <a:p>
            <a:pPr marL="801688" indent="-447675">
              <a:buFont typeface="+mj-lt"/>
              <a:buAutoNum type="arabicPeriod"/>
            </a:pPr>
            <a:r>
              <a:rPr lang="nl-NL" dirty="0">
                <a:solidFill>
                  <a:srgbClr val="D05422"/>
                </a:solidFill>
              </a:rPr>
              <a:t>Interpretatie</a:t>
            </a:r>
            <a:r>
              <a:rPr lang="nl-NL" dirty="0"/>
              <a:t> en transformatie</a:t>
            </a:r>
          </a:p>
          <a:p>
            <a:pPr marL="801688" indent="-447675">
              <a:buFont typeface="+mj-lt"/>
              <a:buAutoNum type="arabicPeriod"/>
            </a:pPr>
            <a:r>
              <a:rPr lang="nl-NL" dirty="0">
                <a:solidFill>
                  <a:srgbClr val="D05422"/>
                </a:solidFill>
              </a:rPr>
              <a:t>Herinnering</a:t>
            </a:r>
          </a:p>
          <a:p>
            <a:pPr marL="801688" indent="-447675">
              <a:buFont typeface="+mj-lt"/>
              <a:buAutoNum type="arabicPeriod"/>
            </a:pPr>
            <a:r>
              <a:rPr lang="nl-NL" dirty="0">
                <a:solidFill>
                  <a:srgbClr val="D05422"/>
                </a:solidFill>
              </a:rPr>
              <a:t>Actie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C3130B5-5491-1C0A-713B-D6A2AF908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Waarneming en cognitieve schema’s (2)</a:t>
            </a:r>
          </a:p>
        </p:txBody>
      </p:sp>
    </p:spTree>
    <p:extLst>
      <p:ext uri="{BB962C8B-B14F-4D97-AF65-F5344CB8AC3E}">
        <p14:creationId xmlns:p14="http://schemas.microsoft.com/office/powerpoint/2010/main" val="289796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03D1D4E-BE56-2DFF-BC17-44FADB5C2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Waarneming is de wisselwerking tussen cognitieve schema’s en informatie uit de omgeving</a:t>
            </a:r>
          </a:p>
          <a:p>
            <a:r>
              <a:rPr lang="nl-NL" dirty="0"/>
              <a:t>Waarneming is een </a:t>
            </a:r>
            <a:r>
              <a:rPr lang="nl-NL" dirty="0">
                <a:solidFill>
                  <a:srgbClr val="D05422"/>
                </a:solidFill>
              </a:rPr>
              <a:t>actief en cyclisch proces </a:t>
            </a:r>
            <a:r>
              <a:rPr lang="nl-NL" dirty="0"/>
              <a:t>waarin </a:t>
            </a:r>
            <a:r>
              <a:rPr lang="nl-NL" dirty="0">
                <a:solidFill>
                  <a:srgbClr val="D05422"/>
                </a:solidFill>
              </a:rPr>
              <a:t>drie fasen </a:t>
            </a:r>
            <a:r>
              <a:rPr lang="nl-NL" dirty="0"/>
              <a:t>kunnen worden onderscheiden:</a:t>
            </a:r>
          </a:p>
          <a:p>
            <a:pPr marL="801688" indent="-447675">
              <a:buFont typeface="+mj-lt"/>
              <a:buAutoNum type="arabicPeriod"/>
            </a:pPr>
            <a:r>
              <a:rPr lang="nl-NL" dirty="0"/>
              <a:t>Hypothesefase</a:t>
            </a:r>
          </a:p>
          <a:p>
            <a:pPr marL="801688" indent="-447675">
              <a:buFont typeface="+mj-lt"/>
              <a:buAutoNum type="arabicPeriod"/>
            </a:pPr>
            <a:r>
              <a:rPr lang="nl-NL" dirty="0"/>
              <a:t>Informatiefase</a:t>
            </a:r>
          </a:p>
          <a:p>
            <a:pPr marL="801688" indent="-447675">
              <a:buFont typeface="+mj-lt"/>
              <a:buAutoNum type="arabicPeriod"/>
            </a:pPr>
            <a:r>
              <a:rPr lang="nl-NL" dirty="0"/>
              <a:t>Confirmatiefase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4086AA-765F-F4EB-33E3-03B2E41C9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Waarneming en cognitieve schema’s (3)</a:t>
            </a:r>
          </a:p>
        </p:txBody>
      </p:sp>
    </p:spTree>
    <p:extLst>
      <p:ext uri="{BB962C8B-B14F-4D97-AF65-F5344CB8AC3E}">
        <p14:creationId xmlns:p14="http://schemas.microsoft.com/office/powerpoint/2010/main" val="289274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E3DF4C-B0D2-E184-2634-932E0927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Waarneming en cognitieve schema’s (4)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22A0559-6A2C-0536-0989-98AAE52D1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1504" y="1196752"/>
            <a:ext cx="9575463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61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36EB74B-1EE2-05BC-1CA8-597295963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737304" cy="4968552"/>
          </a:xfrm>
        </p:spPr>
        <p:txBody>
          <a:bodyPr/>
          <a:lstStyle/>
          <a:p>
            <a:r>
              <a:rPr lang="nl-NL" dirty="0"/>
              <a:t>In de meeste theorieën staat de </a:t>
            </a:r>
            <a:r>
              <a:rPr lang="nl-NL" dirty="0">
                <a:solidFill>
                  <a:srgbClr val="D05422"/>
                </a:solidFill>
              </a:rPr>
              <a:t>bewuste verwerking</a:t>
            </a:r>
            <a:r>
              <a:rPr lang="nl-NL" dirty="0"/>
              <a:t> en opslag van informatie centraal</a:t>
            </a:r>
          </a:p>
          <a:p>
            <a:r>
              <a:rPr lang="nl-NL" dirty="0"/>
              <a:t>Niet los te zien van </a:t>
            </a:r>
            <a:r>
              <a:rPr lang="nl-NL" dirty="0">
                <a:solidFill>
                  <a:srgbClr val="D05422"/>
                </a:solidFill>
              </a:rPr>
              <a:t>waarneming</a:t>
            </a:r>
            <a:r>
              <a:rPr lang="nl-NL" dirty="0"/>
              <a:t>: waarneming wordt gestuurd door wat wij al weten en waarneming voedt het geheugen</a:t>
            </a:r>
          </a:p>
          <a:p>
            <a:r>
              <a:rPr lang="nl-NL" spc="-20" dirty="0"/>
              <a:t>Het geheugenmodel van sensorisch geheugen naar </a:t>
            </a:r>
            <a:r>
              <a:rPr lang="nl-NL" spc="-20" dirty="0" err="1"/>
              <a:t>korte-termijngeheugen</a:t>
            </a:r>
            <a:r>
              <a:rPr lang="nl-NL" spc="-20" dirty="0"/>
              <a:t> (KTG) en langetermijngeheugen (LTG) gaat uit van een </a:t>
            </a:r>
            <a:r>
              <a:rPr lang="nl-NL" spc="-20" dirty="0">
                <a:solidFill>
                  <a:srgbClr val="D05422"/>
                </a:solidFill>
              </a:rPr>
              <a:t>lineaire ordening </a:t>
            </a:r>
            <a:r>
              <a:rPr lang="nl-NL" spc="-20" dirty="0"/>
              <a:t>en </a:t>
            </a:r>
            <a:r>
              <a:rPr lang="nl-NL" spc="-20" dirty="0">
                <a:solidFill>
                  <a:srgbClr val="D05422"/>
                </a:solidFill>
              </a:rPr>
              <a:t>bewuste verwerking </a:t>
            </a:r>
            <a:r>
              <a:rPr lang="nl-NL" spc="-20" dirty="0"/>
              <a:t>van informatie</a:t>
            </a:r>
          </a:p>
          <a:p>
            <a:pPr lvl="1"/>
            <a:r>
              <a:rPr lang="nl-NL" dirty="0"/>
              <a:t>Dit geheugenmodel blijkt </a:t>
            </a:r>
            <a:r>
              <a:rPr lang="nl-NL" dirty="0">
                <a:solidFill>
                  <a:srgbClr val="D05422"/>
                </a:solidFill>
              </a:rPr>
              <a:t>niet correct</a:t>
            </a:r>
            <a:r>
              <a:rPr lang="nl-NL" dirty="0"/>
              <a:t>: niet alle geheugenprocessen verlopen lineair en bewust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ADCB71-83F7-66C1-627B-661FE4E9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Geheugen</a:t>
            </a:r>
          </a:p>
        </p:txBody>
      </p:sp>
    </p:spTree>
    <p:extLst>
      <p:ext uri="{BB962C8B-B14F-4D97-AF65-F5344CB8AC3E}">
        <p14:creationId xmlns:p14="http://schemas.microsoft.com/office/powerpoint/2010/main" val="19824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4A2D588-871B-AA9B-F457-ED13E4F1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Schematisch model van geheugenprocessen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1ECB4B6-5EEA-D95B-348D-3C1F65FC1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434" y="2060848"/>
            <a:ext cx="11065132" cy="257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8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1BEA5D1-F72C-57B1-A440-3C2E43A7A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000" dirty="0"/>
              <a:t>Herinneringen zijn mede afhankelijk van de </a:t>
            </a:r>
            <a:r>
              <a:rPr lang="nl-NL" sz="3000" dirty="0">
                <a:solidFill>
                  <a:srgbClr val="D05422"/>
                </a:solidFill>
              </a:rPr>
              <a:t>context</a:t>
            </a:r>
            <a:r>
              <a:rPr lang="nl-NL" sz="3000" dirty="0"/>
              <a:t> ten tijde waarvan de informatie werd opgeslagen</a:t>
            </a:r>
          </a:p>
          <a:p>
            <a:pPr lvl="1"/>
            <a:r>
              <a:rPr lang="nl-NL" sz="2400" dirty="0"/>
              <a:t>Interne context</a:t>
            </a:r>
          </a:p>
          <a:p>
            <a:pPr lvl="1"/>
            <a:r>
              <a:rPr lang="nl-NL" sz="2400" dirty="0"/>
              <a:t>Externe context</a:t>
            </a:r>
          </a:p>
          <a:p>
            <a:r>
              <a:rPr lang="nl-NL" sz="3000" dirty="0">
                <a:solidFill>
                  <a:srgbClr val="D05422"/>
                </a:solidFill>
              </a:rPr>
              <a:t>Verschillende</a:t>
            </a:r>
            <a:r>
              <a:rPr lang="nl-NL" sz="3000" dirty="0"/>
              <a:t> soorten geheugen(processen)</a:t>
            </a:r>
          </a:p>
          <a:p>
            <a:r>
              <a:rPr lang="nl-NL" sz="3000" dirty="0"/>
              <a:t>Onderscheid tussen </a:t>
            </a:r>
            <a:r>
              <a:rPr lang="nl-NL" sz="3000" dirty="0">
                <a:solidFill>
                  <a:srgbClr val="D05422"/>
                </a:solidFill>
              </a:rPr>
              <a:t>semantisch</a:t>
            </a:r>
            <a:r>
              <a:rPr lang="nl-NL" sz="3000" dirty="0"/>
              <a:t> geheugen (algemene kennis) en </a:t>
            </a:r>
            <a:r>
              <a:rPr lang="nl-NL" sz="3000" dirty="0">
                <a:solidFill>
                  <a:srgbClr val="D05422"/>
                </a:solidFill>
              </a:rPr>
              <a:t>episodisch</a:t>
            </a:r>
            <a:r>
              <a:rPr lang="nl-NL" sz="3000" dirty="0"/>
              <a:t> geheugen (autobiografische kennis)		</a:t>
            </a:r>
          </a:p>
          <a:p>
            <a:r>
              <a:rPr lang="nl-NL" sz="3000" dirty="0"/>
              <a:t>Onderscheid tussen </a:t>
            </a:r>
            <a:r>
              <a:rPr lang="nl-NL" sz="3000" dirty="0">
                <a:solidFill>
                  <a:srgbClr val="D05422"/>
                </a:solidFill>
              </a:rPr>
              <a:t>impliciete</a:t>
            </a:r>
            <a:r>
              <a:rPr lang="nl-NL" sz="3000" dirty="0"/>
              <a:t> (onbewuste) en </a:t>
            </a:r>
            <a:r>
              <a:rPr lang="nl-NL" sz="3000" dirty="0">
                <a:solidFill>
                  <a:srgbClr val="D05422"/>
                </a:solidFill>
              </a:rPr>
              <a:t>expliciete</a:t>
            </a:r>
            <a:r>
              <a:rPr lang="nl-NL" sz="3000" dirty="0"/>
              <a:t> (bewuste) geheugenprocessen</a:t>
            </a:r>
          </a:p>
          <a:p>
            <a:r>
              <a:rPr lang="nl-NL" sz="3000" dirty="0"/>
              <a:t>Het geheugen is vaak </a:t>
            </a:r>
            <a:r>
              <a:rPr lang="nl-NL" sz="3000" dirty="0">
                <a:solidFill>
                  <a:srgbClr val="D05422"/>
                </a:solidFill>
              </a:rPr>
              <a:t>onbetrouwbaar</a:t>
            </a:r>
            <a:endParaRPr lang="nl-NL" sz="3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C4B7E04-5C72-E110-0610-F9E830D5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Recente inzichten over het geheugen</a:t>
            </a:r>
          </a:p>
        </p:txBody>
      </p:sp>
    </p:spTree>
    <p:extLst>
      <p:ext uri="{BB962C8B-B14F-4D97-AF65-F5344CB8AC3E}">
        <p14:creationId xmlns:p14="http://schemas.microsoft.com/office/powerpoint/2010/main" val="44720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1258F40-A606-4FED-D294-284EBA865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665296" cy="4968552"/>
          </a:xfrm>
        </p:spPr>
        <p:txBody>
          <a:bodyPr/>
          <a:lstStyle/>
          <a:p>
            <a:r>
              <a:rPr lang="nl-NL" sz="3300" spc="-30" dirty="0"/>
              <a:t>De cognitief psycholoog onderzoekt de </a:t>
            </a:r>
            <a:r>
              <a:rPr lang="nl-NL" sz="3300" dirty="0"/>
              <a:t>‘binnenkant’ van een organisme (</a:t>
            </a:r>
            <a:r>
              <a:rPr lang="nl-NL" sz="3300" dirty="0">
                <a:solidFill>
                  <a:srgbClr val="D05422"/>
                </a:solidFill>
              </a:rPr>
              <a:t>hersenprocessen</a:t>
            </a:r>
            <a:r>
              <a:rPr lang="nl-NL" sz="3300" dirty="0"/>
              <a:t>) om gedrag adequaat te begrijpen → </a:t>
            </a:r>
            <a:r>
              <a:rPr lang="nl-NL" sz="3300" dirty="0">
                <a:solidFill>
                  <a:srgbClr val="D05422"/>
                </a:solidFill>
              </a:rPr>
              <a:t>centralisme</a:t>
            </a:r>
          </a:p>
          <a:p>
            <a:pPr lvl="1"/>
            <a:r>
              <a:rPr lang="nl-NL" sz="2700" dirty="0"/>
              <a:t>Duidelijke breuk met behaviorisme</a:t>
            </a:r>
          </a:p>
          <a:p>
            <a:r>
              <a:rPr lang="nl-NL" sz="3300" spc="-30" dirty="0"/>
              <a:t>De cognitief psycholoog wil </a:t>
            </a:r>
            <a:r>
              <a:rPr lang="nl-NL" sz="3300" spc="-30" dirty="0">
                <a:solidFill>
                  <a:srgbClr val="D05422"/>
                </a:solidFill>
              </a:rPr>
              <a:t>begrijpen</a:t>
            </a:r>
            <a:r>
              <a:rPr lang="nl-NL" sz="3300" spc="-30" dirty="0"/>
              <a:t> hoe gedrag tot stand komt</a:t>
            </a:r>
          </a:p>
          <a:p>
            <a:pPr lvl="1"/>
            <a:r>
              <a:rPr lang="nl-NL" sz="2700" dirty="0"/>
              <a:t>De vraag hierbij is: waarom doet iemand iets?</a:t>
            </a:r>
          </a:p>
          <a:p>
            <a:r>
              <a:rPr lang="nl-NL" sz="3300" dirty="0"/>
              <a:t>Bij het begrijpen van gedrag wordt </a:t>
            </a:r>
            <a:r>
              <a:rPr lang="nl-NL" sz="3300" dirty="0">
                <a:solidFill>
                  <a:srgbClr val="D05422"/>
                </a:solidFill>
              </a:rPr>
              <a:t>informatieverwerking</a:t>
            </a:r>
            <a:r>
              <a:rPr lang="nl-NL" sz="3300" dirty="0"/>
              <a:t> centraal gesteld</a:t>
            </a:r>
          </a:p>
          <a:p>
            <a:pPr lvl="1"/>
            <a:r>
              <a:rPr lang="nl-NL" sz="2700" dirty="0"/>
              <a:t>De mens wordt vergeleken met een computer die informatie verwerkt en daar al dan niet op reageert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2087A43-1C54-89F7-FF31-66EA34E7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Uitgangspunten cognitieve psychologie (1)</a:t>
            </a:r>
          </a:p>
        </p:txBody>
      </p:sp>
    </p:spTree>
    <p:extLst>
      <p:ext uri="{BB962C8B-B14F-4D97-AF65-F5344CB8AC3E}">
        <p14:creationId xmlns:p14="http://schemas.microsoft.com/office/powerpoint/2010/main" val="280377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EB2228D-4591-3693-1215-2F9EB2264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7992888" cy="4968552"/>
          </a:xfrm>
        </p:spPr>
        <p:txBody>
          <a:bodyPr/>
          <a:lstStyle/>
          <a:p>
            <a:r>
              <a:rPr lang="nl-NL" dirty="0"/>
              <a:t>Wij hebben vrijwel geen bewuste invloed op de geheugenprocessen tijdens het </a:t>
            </a:r>
            <a:r>
              <a:rPr lang="nl-NL" dirty="0">
                <a:solidFill>
                  <a:srgbClr val="D05422"/>
                </a:solidFill>
              </a:rPr>
              <a:t>dromen</a:t>
            </a:r>
          </a:p>
          <a:p>
            <a:r>
              <a:rPr lang="nl-NL" dirty="0"/>
              <a:t>Gebeurtenissen uit </a:t>
            </a:r>
            <a:r>
              <a:rPr lang="nl-NL" dirty="0">
                <a:solidFill>
                  <a:srgbClr val="D05422"/>
                </a:solidFill>
              </a:rPr>
              <a:t>eerste paar levensjaren</a:t>
            </a:r>
            <a:r>
              <a:rPr lang="nl-NL" dirty="0"/>
              <a:t>, die we ons niet actief herinneren, kunnen wel degelijk ons gedrag beïnvloeden via het </a:t>
            </a:r>
            <a:r>
              <a:rPr lang="nl-NL" dirty="0">
                <a:solidFill>
                  <a:srgbClr val="D05422"/>
                </a:solidFill>
              </a:rPr>
              <a:t>impliciete geheugen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7D65BD8-90E5-4B98-05D2-1826D0036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Onbewuste geheugenprocessen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EAE6866-492A-F11A-B44C-AA92E93BE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4" y="1412776"/>
            <a:ext cx="3238243" cy="226029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55A7A88-2AF6-D57A-AEF9-94FB13760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3861047"/>
            <a:ext cx="3238243" cy="209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63B4095-34CF-F3C5-9D35-73602489D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/>
              <a:t>Het begrip </a:t>
            </a:r>
            <a:r>
              <a:rPr lang="nl-NL" sz="3200" dirty="0">
                <a:solidFill>
                  <a:srgbClr val="D05422"/>
                </a:solidFill>
              </a:rPr>
              <a:t>‘cognitief schema’</a:t>
            </a:r>
            <a:r>
              <a:rPr lang="nl-NL" sz="3200" dirty="0"/>
              <a:t> staat centraal</a:t>
            </a:r>
          </a:p>
          <a:p>
            <a:r>
              <a:rPr lang="nl-NL" sz="3200" dirty="0"/>
              <a:t>Cognitieve schema’s ontwikkelen zich door </a:t>
            </a:r>
            <a:r>
              <a:rPr lang="nl-NL" sz="3200" dirty="0">
                <a:solidFill>
                  <a:srgbClr val="D05422"/>
                </a:solidFill>
              </a:rPr>
              <a:t>interactie</a:t>
            </a:r>
            <a:r>
              <a:rPr lang="nl-NL" sz="3200" dirty="0"/>
              <a:t> tussen organisme en omgeving</a:t>
            </a:r>
          </a:p>
          <a:p>
            <a:pPr lvl="1"/>
            <a:r>
              <a:rPr lang="nl-NL" sz="2600" dirty="0"/>
              <a:t>De ontwikkeling is in te delen in stadia</a:t>
            </a:r>
          </a:p>
          <a:p>
            <a:r>
              <a:rPr lang="nl-NL" sz="3200" dirty="0">
                <a:solidFill>
                  <a:srgbClr val="D05422"/>
                </a:solidFill>
              </a:rPr>
              <a:t>Organistisch denken </a:t>
            </a:r>
            <a:r>
              <a:rPr lang="nl-NL" sz="3200" dirty="0"/>
              <a:t>als uitgangspunt</a:t>
            </a:r>
          </a:p>
          <a:p>
            <a:pPr lvl="1"/>
            <a:r>
              <a:rPr lang="nl-NL" sz="2600" dirty="0"/>
              <a:t>Maar ook de stelling dat de ontwikkeling van denken bij kinderen automatisch verloopt</a:t>
            </a:r>
          </a:p>
          <a:p>
            <a:r>
              <a:rPr lang="nl-NL" sz="3200" dirty="0"/>
              <a:t>Ontwikkeling en aanpassing van cognitieve schema’s</a:t>
            </a:r>
          </a:p>
          <a:p>
            <a:pPr lvl="1"/>
            <a:r>
              <a:rPr lang="nl-NL" sz="2600" dirty="0">
                <a:solidFill>
                  <a:srgbClr val="D05422"/>
                </a:solidFill>
              </a:rPr>
              <a:t>Assimilatie</a:t>
            </a:r>
          </a:p>
          <a:p>
            <a:pPr lvl="1"/>
            <a:r>
              <a:rPr lang="nl-NL" sz="2600" dirty="0">
                <a:solidFill>
                  <a:srgbClr val="D05422"/>
                </a:solidFill>
              </a:rPr>
              <a:t>Accommodatie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931F8EA-5B39-CAB7-352B-8CCEB67C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Theorie over cognitieve ontwikkeling volgens Piaget</a:t>
            </a:r>
          </a:p>
        </p:txBody>
      </p:sp>
    </p:spTree>
    <p:extLst>
      <p:ext uri="{BB962C8B-B14F-4D97-AF65-F5344CB8AC3E}">
        <p14:creationId xmlns:p14="http://schemas.microsoft.com/office/powerpoint/2010/main" val="405201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B14B793-7002-0F84-9FEE-0AA8058AE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900" dirty="0"/>
              <a:t>Sensomotorische fase (0-2 jaar)</a:t>
            </a:r>
          </a:p>
          <a:p>
            <a:pPr lvl="1"/>
            <a:r>
              <a:rPr lang="nl-NL" sz="2300" dirty="0">
                <a:solidFill>
                  <a:srgbClr val="D05422"/>
                </a:solidFill>
              </a:rPr>
              <a:t>Objectconstantie</a:t>
            </a:r>
            <a:r>
              <a:rPr lang="nl-NL" sz="2300" dirty="0"/>
              <a:t> ontstaat</a:t>
            </a:r>
          </a:p>
          <a:p>
            <a:r>
              <a:rPr lang="nl-NL" sz="2900" dirty="0" err="1"/>
              <a:t>Preoperationele</a:t>
            </a:r>
            <a:r>
              <a:rPr lang="nl-NL" sz="2900" dirty="0"/>
              <a:t> fase (2-7 jaar)</a:t>
            </a:r>
          </a:p>
          <a:p>
            <a:pPr lvl="1"/>
            <a:r>
              <a:rPr lang="nl-NL" sz="2300" dirty="0" err="1"/>
              <a:t>Waarnemingsgebonden</a:t>
            </a:r>
            <a:endParaRPr lang="nl-NL" sz="2300" dirty="0"/>
          </a:p>
          <a:p>
            <a:pPr lvl="1"/>
            <a:r>
              <a:rPr lang="nl-NL" sz="2300" dirty="0"/>
              <a:t>Denken is </a:t>
            </a:r>
            <a:r>
              <a:rPr lang="nl-NL" sz="2300" dirty="0">
                <a:solidFill>
                  <a:srgbClr val="D05422"/>
                </a:solidFill>
              </a:rPr>
              <a:t>egocentrisch</a:t>
            </a:r>
          </a:p>
          <a:p>
            <a:pPr lvl="1"/>
            <a:r>
              <a:rPr lang="nl-NL" sz="2300" dirty="0"/>
              <a:t>Toeval bestaat niet</a:t>
            </a:r>
          </a:p>
          <a:p>
            <a:pPr lvl="1"/>
            <a:r>
              <a:rPr lang="nl-NL" sz="2300" dirty="0">
                <a:solidFill>
                  <a:srgbClr val="D05422"/>
                </a:solidFill>
              </a:rPr>
              <a:t>Magisch</a:t>
            </a:r>
            <a:r>
              <a:rPr lang="nl-NL" sz="2300" dirty="0"/>
              <a:t> denken</a:t>
            </a:r>
          </a:p>
          <a:p>
            <a:r>
              <a:rPr lang="nl-NL" sz="2900" dirty="0"/>
              <a:t>Concreet operationele fase (7-11 jaar)</a:t>
            </a:r>
          </a:p>
          <a:p>
            <a:pPr lvl="1"/>
            <a:r>
              <a:rPr lang="nl-NL" sz="2300" dirty="0"/>
              <a:t>Minder egocentrisch</a:t>
            </a:r>
          </a:p>
          <a:p>
            <a:pPr lvl="1"/>
            <a:r>
              <a:rPr lang="nl-NL" sz="2300" dirty="0"/>
              <a:t>Zichtbare objecten om logisch te redeneren</a:t>
            </a:r>
          </a:p>
          <a:p>
            <a:r>
              <a:rPr lang="nl-NL" sz="2900" dirty="0"/>
              <a:t>Formeel operationele stadium (vanaf 11 jaar)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069D46A-24A4-6634-6C54-8546E9D6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Cognitieve stadia volgens Piaget</a:t>
            </a:r>
          </a:p>
        </p:txBody>
      </p:sp>
    </p:spTree>
    <p:extLst>
      <p:ext uri="{BB962C8B-B14F-4D97-AF65-F5344CB8AC3E}">
        <p14:creationId xmlns:p14="http://schemas.microsoft.com/office/powerpoint/2010/main" val="33374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3383F8A-EA44-49BD-F498-39CD98065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6912768" cy="496855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 deze fase ontwikkelt cognitie zich door:</a:t>
            </a:r>
          </a:p>
          <a:p>
            <a:r>
              <a:rPr lang="nl-NL" dirty="0"/>
              <a:t>Zintuiglijke indrukken (‘</a:t>
            </a:r>
            <a:r>
              <a:rPr lang="nl-NL" dirty="0" err="1"/>
              <a:t>senso</a:t>
            </a:r>
            <a:r>
              <a:rPr lang="nl-NL" dirty="0"/>
              <a:t>’) afstemmen op motoriek</a:t>
            </a:r>
          </a:p>
          <a:p>
            <a:r>
              <a:rPr lang="nl-NL" dirty="0"/>
              <a:t>Baby grijpt iets en </a:t>
            </a:r>
            <a:r>
              <a:rPr lang="nl-NL" dirty="0" err="1"/>
              <a:t>be-grijpt</a:t>
            </a:r>
            <a:r>
              <a:rPr lang="nl-NL" dirty="0"/>
              <a:t> daardoor iets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760F94-2ABE-371B-B91F-F869CD6A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Sensomotorische fase volgens Piaget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87F857F-A031-E1D8-BB6A-018167B05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1484784"/>
            <a:ext cx="4282479" cy="2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0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B2E7254-0834-582C-20FF-C00D798A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593288" cy="460851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 deze fase is een oordeel van het kind </a:t>
            </a:r>
            <a:r>
              <a:rPr lang="nl-NL" dirty="0" err="1"/>
              <a:t>waarnemingsgebonden</a:t>
            </a:r>
            <a:r>
              <a:rPr lang="nl-NL" dirty="0"/>
              <a:t> en egocentrisch</a:t>
            </a:r>
          </a:p>
          <a:p>
            <a:r>
              <a:rPr lang="nl-NL" dirty="0"/>
              <a:t>Bekend is het testen van het conservatiebegrip</a:t>
            </a:r>
          </a:p>
          <a:p>
            <a:r>
              <a:rPr lang="nl-NL" dirty="0"/>
              <a:t>Kind in deze fase wijst glas met hoogste vloeistofpeil aan als </a:t>
            </a:r>
            <a:br>
              <a:rPr lang="nl-NL" dirty="0"/>
            </a:br>
            <a:r>
              <a:rPr lang="nl-NL" dirty="0"/>
              <a:t>gevraagd wordt in welk glas het meeste water zit</a:t>
            </a:r>
          </a:p>
          <a:p>
            <a:r>
              <a:rPr lang="nl-NL" dirty="0"/>
              <a:t>Ook al heeft het kind eerst </a:t>
            </a:r>
            <a:br>
              <a:rPr lang="nl-NL" dirty="0"/>
            </a:br>
            <a:r>
              <a:rPr lang="nl-NL" dirty="0"/>
              <a:t>gezien dat het evenveel </a:t>
            </a:r>
            <a:br>
              <a:rPr lang="nl-NL" dirty="0"/>
            </a:br>
            <a:r>
              <a:rPr lang="nl-NL" dirty="0"/>
              <a:t>water is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82BCB99-01C3-DB3D-4417-F0BDA86F2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Preoperationele</a:t>
            </a:r>
            <a:r>
              <a:rPr lang="nl-NL" dirty="0"/>
              <a:t> fase volgens Piaget</a:t>
            </a:r>
          </a:p>
        </p:txBody>
      </p:sp>
      <p:pic>
        <p:nvPicPr>
          <p:cNvPr id="4" name="Tijdelijke aanduiding voor inhoud 4" descr="Afbeelding met Menselijk gezicht, tekenfilm, persoon, tekening&#10;&#10;Automatisch gegenereerde beschrijving">
            <a:extLst>
              <a:ext uri="{FF2B5EF4-FFF2-40B4-BE49-F238E27FC236}">
                <a16:creationId xmlns:a16="http://schemas.microsoft.com/office/drawing/2014/main" id="{E367AC3E-486A-CC0A-44F9-62152B674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741" y="4126070"/>
            <a:ext cx="5633875" cy="189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2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21CCE35-EF90-08E3-CB9D-0E3B204C1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6336704" cy="496855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Denken is minder egocentrisch. Het perspectief van een ander kan dus beter ingenomen worden</a:t>
            </a:r>
          </a:p>
          <a:p>
            <a:r>
              <a:rPr lang="nl-NL" dirty="0"/>
              <a:t>Rekenen met behulp van voorwerpen of lichaamsdelen</a:t>
            </a:r>
          </a:p>
          <a:p>
            <a:r>
              <a:rPr lang="nl-NL" dirty="0"/>
              <a:t>Telraam</a:t>
            </a:r>
          </a:p>
          <a:p>
            <a:r>
              <a:rPr lang="nl-NL" dirty="0"/>
              <a:t>Op de vingers aftellen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C9FC56-151B-1E39-372B-38685A3BB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Concreet operationele fase volgens Piaget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431EAEC-9A10-6021-3486-07BF57332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131" y="1159842"/>
            <a:ext cx="3086372" cy="254008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E4A850-0C67-DF50-7048-32DECF25C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293" y="3861048"/>
            <a:ext cx="3068369" cy="20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28F2575-F899-4290-80D5-A1D748DE7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7632848" cy="496855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Vanaf 12 jaar maar vooral bij volwassenen</a:t>
            </a:r>
          </a:p>
          <a:p>
            <a:r>
              <a:rPr lang="nl-NL" dirty="0"/>
              <a:t>Logisch redeneren </a:t>
            </a:r>
          </a:p>
          <a:p>
            <a:r>
              <a:rPr lang="nl-NL" dirty="0"/>
              <a:t>Gaat uit het hoofd </a:t>
            </a:r>
          </a:p>
          <a:p>
            <a:r>
              <a:rPr lang="nl-NL" dirty="0"/>
              <a:t>Lang niet iedereen haalt deze fase of is er altijd even goed 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6300DD-51A0-F415-1C78-E6C62F6B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Formeel operationele stadium volgens Piaget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8D21288-5D28-3B87-BCA0-FB07640F4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1700808"/>
            <a:ext cx="3461369" cy="230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0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F3B1497-F430-B015-3806-58086F50D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/>
              <a:t>Het geheel van karaktertrekken en gedragingen die kenmerkend zijn voor een individu</a:t>
            </a:r>
          </a:p>
          <a:p>
            <a:r>
              <a:rPr lang="nl-NL" sz="3200" dirty="0"/>
              <a:t>Individuele verschillen in persoonlijkheid worden vanuit individueel verschillende </a:t>
            </a:r>
            <a:r>
              <a:rPr lang="nl-NL" sz="3200" dirty="0">
                <a:solidFill>
                  <a:srgbClr val="D05422"/>
                </a:solidFill>
              </a:rPr>
              <a:t>cognitieve schema’s </a:t>
            </a:r>
            <a:r>
              <a:rPr lang="nl-NL" sz="3200" dirty="0"/>
              <a:t>verklaard </a:t>
            </a:r>
          </a:p>
          <a:p>
            <a:pPr lvl="1"/>
            <a:r>
              <a:rPr lang="nl-NL" sz="2600" dirty="0"/>
              <a:t>Zoals verschillende </a:t>
            </a:r>
            <a:r>
              <a:rPr lang="nl-NL" sz="2600" dirty="0">
                <a:solidFill>
                  <a:srgbClr val="D05422"/>
                </a:solidFill>
              </a:rPr>
              <a:t>cognitieve stijlen</a:t>
            </a:r>
            <a:r>
              <a:rPr lang="nl-NL" sz="2600" dirty="0"/>
              <a:t>:</a:t>
            </a:r>
          </a:p>
          <a:p>
            <a:pPr lvl="2"/>
            <a:r>
              <a:rPr lang="nl-NL" sz="2200" dirty="0"/>
              <a:t>Introvert</a:t>
            </a:r>
          </a:p>
          <a:p>
            <a:pPr lvl="2"/>
            <a:r>
              <a:rPr lang="nl-NL" sz="2200" dirty="0"/>
              <a:t>Extravert</a:t>
            </a:r>
          </a:p>
          <a:p>
            <a:pPr lvl="1"/>
            <a:r>
              <a:rPr lang="nl-NL" sz="2600" dirty="0"/>
              <a:t>Zoals verschillende </a:t>
            </a:r>
            <a:r>
              <a:rPr lang="nl-NL" sz="2600" dirty="0">
                <a:solidFill>
                  <a:srgbClr val="D05422"/>
                </a:solidFill>
              </a:rPr>
              <a:t>attributiestijlen</a:t>
            </a:r>
            <a:r>
              <a:rPr lang="nl-NL" sz="2600" dirty="0"/>
              <a:t>:</a:t>
            </a:r>
          </a:p>
          <a:p>
            <a:pPr lvl="2"/>
            <a:r>
              <a:rPr lang="nl-NL" sz="2200" dirty="0"/>
              <a:t>Interne of externe attributie</a:t>
            </a:r>
          </a:p>
          <a:p>
            <a:pPr lvl="2"/>
            <a:r>
              <a:rPr lang="nl-NL" sz="2200" dirty="0"/>
              <a:t>Stabiele of variabele attributie</a:t>
            </a:r>
          </a:p>
          <a:p>
            <a:pPr lvl="2"/>
            <a:r>
              <a:rPr lang="nl-NL" sz="2200" dirty="0"/>
              <a:t>Algemene of specifieke attributie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FBF3EC-B024-CA42-26FB-CAD3058E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Persoonlijkheid</a:t>
            </a:r>
          </a:p>
        </p:txBody>
      </p:sp>
    </p:spTree>
    <p:extLst>
      <p:ext uri="{BB962C8B-B14F-4D97-AF65-F5344CB8AC3E}">
        <p14:creationId xmlns:p14="http://schemas.microsoft.com/office/powerpoint/2010/main" val="367602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37682F7-A754-04E2-DEC4-5A05CFC8A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8928992" cy="4968552"/>
          </a:xfrm>
        </p:spPr>
        <p:txBody>
          <a:bodyPr/>
          <a:lstStyle/>
          <a:p>
            <a:r>
              <a:rPr lang="nl-NL" dirty="0"/>
              <a:t>Cognitieve therapie is </a:t>
            </a:r>
            <a:r>
              <a:rPr lang="nl-NL" dirty="0">
                <a:solidFill>
                  <a:srgbClr val="D05422"/>
                </a:solidFill>
              </a:rPr>
              <a:t>maatwerk</a:t>
            </a:r>
            <a:endParaRPr lang="nl-NL" dirty="0"/>
          </a:p>
          <a:p>
            <a:pPr lvl="1"/>
            <a:r>
              <a:rPr lang="nl-NL" dirty="0"/>
              <a:t>Een eigen methode voor elk specifiek probleem, zoals:</a:t>
            </a:r>
          </a:p>
          <a:p>
            <a:pPr lvl="2"/>
            <a:r>
              <a:rPr lang="nl-NL" dirty="0"/>
              <a:t>Persoonlijkheidsstoornissen</a:t>
            </a:r>
          </a:p>
          <a:p>
            <a:pPr lvl="2"/>
            <a:r>
              <a:rPr lang="nl-NL" dirty="0"/>
              <a:t>Obesitas</a:t>
            </a:r>
          </a:p>
          <a:p>
            <a:pPr lvl="2"/>
            <a:r>
              <a:rPr lang="nl-NL" dirty="0"/>
              <a:t>Angstproblemen</a:t>
            </a:r>
          </a:p>
          <a:p>
            <a:r>
              <a:rPr lang="nl-NL" dirty="0"/>
              <a:t>Sociaalconstructivisme</a:t>
            </a:r>
          </a:p>
          <a:p>
            <a:r>
              <a:rPr lang="nl-NL" dirty="0" err="1"/>
              <a:t>Derdegeneratiegedragstherapie</a:t>
            </a:r>
            <a:endParaRPr lang="nl-NL" dirty="0"/>
          </a:p>
          <a:p>
            <a:pPr lvl="1"/>
            <a:r>
              <a:rPr lang="nl-NL" dirty="0"/>
              <a:t>Mindfulness</a:t>
            </a:r>
          </a:p>
          <a:p>
            <a:pPr lvl="1"/>
            <a:r>
              <a:rPr lang="nl-NL" dirty="0"/>
              <a:t>ACT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98D62EA-D398-2D09-AAA5-1C55D0A0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ontwikkelingen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DF6BE88-3116-0F28-85FF-EC36C9A68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351374"/>
            <a:ext cx="1600178" cy="2267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gnitieve therapie bij sociale angst | SpringerLink">
            <a:extLst>
              <a:ext uri="{FF2B5EF4-FFF2-40B4-BE49-F238E27FC236}">
                <a16:creationId xmlns:a16="http://schemas.microsoft.com/office/drawing/2014/main" id="{70B3A721-FCB2-5F07-D992-865523C52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612" y="3789040"/>
            <a:ext cx="1600178" cy="23042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14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4DFB96B-8B5F-6FCE-8B63-B0E463F74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Nadruk op </a:t>
            </a:r>
            <a:r>
              <a:rPr lang="nl-NL" dirty="0">
                <a:solidFill>
                  <a:srgbClr val="D05422"/>
                </a:solidFill>
              </a:rPr>
              <a:t>inhoud</a:t>
            </a:r>
            <a:r>
              <a:rPr lang="nl-NL" dirty="0"/>
              <a:t> van cognities</a:t>
            </a:r>
          </a:p>
          <a:p>
            <a:r>
              <a:rPr lang="nl-NL" dirty="0"/>
              <a:t>Ons functioneren en denken is ingebed in een </a:t>
            </a:r>
            <a:r>
              <a:rPr lang="nl-NL" dirty="0">
                <a:solidFill>
                  <a:srgbClr val="D05422"/>
                </a:solidFill>
              </a:rPr>
              <a:t>cultuur</a:t>
            </a:r>
          </a:p>
          <a:p>
            <a:pPr lvl="1"/>
            <a:r>
              <a:rPr lang="nl-NL" dirty="0"/>
              <a:t>Cultuur zit ‘tussen de oren’</a:t>
            </a:r>
          </a:p>
          <a:p>
            <a:r>
              <a:rPr lang="nl-NL" dirty="0"/>
              <a:t>Cultuur, </a:t>
            </a:r>
            <a:r>
              <a:rPr lang="nl-NL" dirty="0">
                <a:solidFill>
                  <a:srgbClr val="D05422"/>
                </a:solidFill>
              </a:rPr>
              <a:t>taal</a:t>
            </a:r>
            <a:r>
              <a:rPr lang="nl-NL" dirty="0"/>
              <a:t> en cognitie zijn verweven</a:t>
            </a:r>
          </a:p>
          <a:p>
            <a:r>
              <a:rPr lang="nl-NL" dirty="0"/>
              <a:t>De wereld is verschillend te interpreteren, er bestaat </a:t>
            </a:r>
            <a:r>
              <a:rPr lang="nl-NL" dirty="0">
                <a:solidFill>
                  <a:srgbClr val="D05422"/>
                </a:solidFill>
              </a:rPr>
              <a:t>geen ‘ware’ interpretatie</a:t>
            </a:r>
          </a:p>
          <a:p>
            <a:r>
              <a:rPr lang="nl-NL" dirty="0"/>
              <a:t>Vanuit deze ‘bril’ kijkt men in de hulpverlening vooral naar betekenisverlening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87E70C8-8B65-3C23-A7B7-DCADE73F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Sociaalconstructivisme</a:t>
            </a:r>
          </a:p>
        </p:txBody>
      </p:sp>
    </p:spTree>
    <p:extLst>
      <p:ext uri="{BB962C8B-B14F-4D97-AF65-F5344CB8AC3E}">
        <p14:creationId xmlns:p14="http://schemas.microsoft.com/office/powerpoint/2010/main" val="19297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CD0915B-5DA1-336D-2048-02E595BAC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7560840" cy="4968552"/>
          </a:xfrm>
        </p:spPr>
        <p:txBody>
          <a:bodyPr/>
          <a:lstStyle/>
          <a:p>
            <a:r>
              <a:rPr lang="nl-NL" dirty="0"/>
              <a:t>De mens is een </a:t>
            </a:r>
            <a:r>
              <a:rPr lang="nl-NL" dirty="0">
                <a:solidFill>
                  <a:srgbClr val="D05422"/>
                </a:solidFill>
              </a:rPr>
              <a:t>actief</a:t>
            </a:r>
            <a:r>
              <a:rPr lang="nl-NL" dirty="0"/>
              <a:t> en </a:t>
            </a:r>
            <a:r>
              <a:rPr lang="nl-NL" dirty="0">
                <a:solidFill>
                  <a:srgbClr val="D05422"/>
                </a:solidFill>
              </a:rPr>
              <a:t>creatief</a:t>
            </a:r>
            <a:r>
              <a:rPr lang="nl-NL" dirty="0"/>
              <a:t> wezen dat zelf het eigen gedrag aanstuurt</a:t>
            </a:r>
          </a:p>
          <a:p>
            <a:r>
              <a:rPr lang="nl-NL" dirty="0"/>
              <a:t>Mensen hebben, in tegenstelling tot dieren, beschikking over </a:t>
            </a:r>
            <a:r>
              <a:rPr lang="nl-NL" dirty="0">
                <a:solidFill>
                  <a:srgbClr val="D05422"/>
                </a:solidFill>
              </a:rPr>
              <a:t>taal</a:t>
            </a:r>
            <a:r>
              <a:rPr lang="nl-NL" dirty="0"/>
              <a:t> en hebben daarom andere cognitieve processen</a:t>
            </a:r>
          </a:p>
          <a:p>
            <a:r>
              <a:rPr lang="nl-NL" dirty="0">
                <a:solidFill>
                  <a:srgbClr val="D05422"/>
                </a:solidFill>
              </a:rPr>
              <a:t>Kinderen</a:t>
            </a:r>
            <a:r>
              <a:rPr lang="nl-NL" dirty="0"/>
              <a:t> verschillen van </a:t>
            </a:r>
            <a:r>
              <a:rPr lang="nl-NL" dirty="0">
                <a:solidFill>
                  <a:srgbClr val="D05422"/>
                </a:solidFill>
              </a:rPr>
              <a:t>volwassenen</a:t>
            </a:r>
            <a:r>
              <a:rPr lang="nl-NL" dirty="0"/>
              <a:t> → typisch cognitieve vermogens zijn bij kinderen afwezig of nog in ontwikkeling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A22C305-8E1B-2CD7-E44A-1E5A7789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Uitgangspunten cognitieve psychologie (2)</a:t>
            </a:r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F1F66D90-1C97-58BE-205F-5EAF38715972}"/>
              </a:ext>
            </a:extLst>
          </p:cNvPr>
          <p:cNvSpPr txBox="1">
            <a:spLocks/>
          </p:cNvSpPr>
          <p:nvPr/>
        </p:nvSpPr>
        <p:spPr bwMode="auto">
          <a:xfrm>
            <a:off x="8112224" y="4005064"/>
            <a:ext cx="375438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877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076325" indent="-35877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435100" indent="-35877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793875" indent="-35877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775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42322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4689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5146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nl-NL" sz="2100" kern="0" dirty="0"/>
              <a:t>Ook gebarentaal is een cognitief proces; mensen zijn hierin creatief en bij volwassenen is de taal complexer dan bij kinderen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199BC35-D65A-7DA4-C8AF-D34307AF6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4232" y="1439674"/>
            <a:ext cx="3754388" cy="250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1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1B8D1B0-229F-9652-C572-8C28326B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665296" cy="4968552"/>
          </a:xfrm>
        </p:spPr>
        <p:txBody>
          <a:bodyPr/>
          <a:lstStyle/>
          <a:p>
            <a:r>
              <a:rPr lang="nl-NL" sz="3200" dirty="0"/>
              <a:t>Resultaat van samenvoegen van boeddhistische uitgangspunten met de uitgangspunten van de cognitieve psychologie</a:t>
            </a:r>
          </a:p>
          <a:p>
            <a:r>
              <a:rPr lang="nl-NL" sz="3200" dirty="0"/>
              <a:t>Als onderdeel van boeddhisme bestaat mindfulness al eeuwen; </a:t>
            </a:r>
            <a:br>
              <a:rPr lang="nl-NL" sz="3200" dirty="0"/>
            </a:br>
            <a:r>
              <a:rPr lang="nl-NL" sz="3200" dirty="0"/>
              <a:t>de combinatie met cognitieve therapie ontstond aan het eind van de vorige eeuw</a:t>
            </a:r>
          </a:p>
          <a:p>
            <a:r>
              <a:rPr lang="nl-NL" sz="3200" dirty="0"/>
              <a:t>De op mindfulness gebaseerde techniek (meditatie) richt zich op:</a:t>
            </a:r>
          </a:p>
          <a:p>
            <a:pPr lvl="1"/>
            <a:r>
              <a:rPr lang="nl-NL" sz="2600" dirty="0"/>
              <a:t>Bevorderen van </a:t>
            </a:r>
            <a:r>
              <a:rPr lang="nl-NL" sz="2600" dirty="0">
                <a:solidFill>
                  <a:srgbClr val="D05422"/>
                </a:solidFill>
              </a:rPr>
              <a:t>opmerkzaamheid</a:t>
            </a:r>
            <a:r>
              <a:rPr lang="nl-NL" sz="2600" dirty="0"/>
              <a:t> (‘Wat gaat er in me om?’)</a:t>
            </a:r>
          </a:p>
          <a:p>
            <a:pPr lvl="1"/>
            <a:r>
              <a:rPr lang="nl-NL" sz="2600" dirty="0">
                <a:solidFill>
                  <a:srgbClr val="D05422"/>
                </a:solidFill>
              </a:rPr>
              <a:t>Accepteren</a:t>
            </a:r>
            <a:r>
              <a:rPr lang="nl-NL" sz="2600" dirty="0"/>
              <a:t> van wat ons beroert</a:t>
            </a:r>
          </a:p>
          <a:p>
            <a:r>
              <a:rPr lang="nl-NL" sz="3200" dirty="0"/>
              <a:t>Door bij jezelf stil te staan en te merken wat werkelijk van belang is in je leven, zou de kwaliteit van je leven vergroot kunnen worden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CB39649-8E5F-36EB-EA35-8EB2AD4A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Mindfulness (‘opmerkzaamheid’)</a:t>
            </a:r>
          </a:p>
        </p:txBody>
      </p:sp>
    </p:spTree>
    <p:extLst>
      <p:ext uri="{BB962C8B-B14F-4D97-AF65-F5344CB8AC3E}">
        <p14:creationId xmlns:p14="http://schemas.microsoft.com/office/powerpoint/2010/main" val="118869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BC005CA-4FE6-8AEC-F463-D2302C604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593288" cy="4968552"/>
          </a:xfrm>
        </p:spPr>
        <p:txBody>
          <a:bodyPr/>
          <a:lstStyle/>
          <a:p>
            <a:r>
              <a:rPr lang="nl-NL" dirty="0"/>
              <a:t>Bewustheid of tegenwoordigheid van geest, </a:t>
            </a:r>
            <a:br>
              <a:rPr lang="nl-NL" dirty="0"/>
            </a:br>
            <a:r>
              <a:rPr lang="nl-NL" dirty="0"/>
              <a:t>gewaar zijn van wat zich in het hier-en-nu </a:t>
            </a:r>
            <a:br>
              <a:rPr lang="nl-NL" dirty="0"/>
            </a:br>
            <a:r>
              <a:rPr lang="nl-NL" dirty="0"/>
              <a:t>in of aan ons voordoet</a:t>
            </a:r>
          </a:p>
          <a:p>
            <a:r>
              <a:rPr lang="nl-NL" dirty="0"/>
              <a:t>Acceptatie; mindfulness </a:t>
            </a:r>
            <a:r>
              <a:rPr lang="nl-NL" dirty="0">
                <a:solidFill>
                  <a:srgbClr val="D05422"/>
                </a:solidFill>
              </a:rPr>
              <a:t>(ver)oordeelt niet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alles wat op het moment plaatsvindt mag er zijn</a:t>
            </a:r>
          </a:p>
          <a:p>
            <a:pPr lvl="1"/>
            <a:r>
              <a:rPr lang="nl-NL" dirty="0"/>
              <a:t>Aandachttraining brengt een bepaalde mildheid of </a:t>
            </a:r>
            <a:br>
              <a:rPr lang="nl-NL" dirty="0"/>
            </a:br>
            <a:r>
              <a:rPr lang="nl-NL" dirty="0"/>
              <a:t>vriendelijkheid met zich mee</a:t>
            </a:r>
          </a:p>
          <a:p>
            <a:r>
              <a:rPr lang="nl-NL" dirty="0"/>
              <a:t>Ten slotte is er een belangrijk ingrediënt dat benoemd kan worden als ‘het niet met het object identificerend gewaar zijn’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A5C0A3D-C8FE-FA16-024D-F72748FE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Aspecten mindfulness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B012AED-7627-1FEA-EEF9-4D2A9E908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368" y="1412776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8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2A205C1-EE03-26D7-450F-82625D3E6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448226" cy="4968552"/>
          </a:xfrm>
        </p:spPr>
        <p:txBody>
          <a:bodyPr/>
          <a:lstStyle/>
          <a:p>
            <a:r>
              <a:rPr lang="nl-NL" dirty="0"/>
              <a:t>Overlap met mindfulness</a:t>
            </a:r>
          </a:p>
          <a:p>
            <a:pPr lvl="1"/>
            <a:r>
              <a:rPr lang="nl-NL" dirty="0" err="1"/>
              <a:t>Acceptance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Commitment </a:t>
            </a:r>
            <a:r>
              <a:rPr lang="nl-NL" dirty="0" err="1"/>
              <a:t>Therapy</a:t>
            </a:r>
            <a:r>
              <a:rPr lang="nl-NL" dirty="0"/>
              <a:t> </a:t>
            </a:r>
          </a:p>
          <a:p>
            <a:r>
              <a:rPr lang="nl-NL" dirty="0">
                <a:solidFill>
                  <a:srgbClr val="D05422"/>
                </a:solidFill>
              </a:rPr>
              <a:t>Accepteer</a:t>
            </a:r>
            <a:r>
              <a:rPr lang="nl-NL" dirty="0"/>
              <a:t> je gevoelens, gedachten </a:t>
            </a:r>
            <a:br>
              <a:rPr lang="nl-NL" dirty="0"/>
            </a:br>
            <a:r>
              <a:rPr lang="nl-NL" dirty="0"/>
              <a:t>en gedrag</a:t>
            </a:r>
          </a:p>
          <a:p>
            <a:pPr lvl="1"/>
            <a:r>
              <a:rPr lang="nl-NL" dirty="0"/>
              <a:t>Deze proberen te onderdrukken of </a:t>
            </a:r>
            <a:br>
              <a:rPr lang="nl-NL" dirty="0"/>
            </a:br>
            <a:r>
              <a:rPr lang="nl-NL" dirty="0"/>
              <a:t>beheersen maakt het alleen maar erger </a:t>
            </a:r>
          </a:p>
          <a:p>
            <a:r>
              <a:rPr lang="nl-NL" dirty="0"/>
              <a:t>Bedenk </a:t>
            </a:r>
            <a:r>
              <a:rPr lang="nl-NL" dirty="0">
                <a:solidFill>
                  <a:srgbClr val="D05422"/>
                </a:solidFill>
              </a:rPr>
              <a:t>haalbare doelen </a:t>
            </a:r>
            <a:r>
              <a:rPr lang="nl-NL" dirty="0"/>
              <a:t>en committeer je daaraan</a:t>
            </a:r>
          </a:p>
          <a:p>
            <a:r>
              <a:rPr lang="nl-NL" dirty="0"/>
              <a:t>ACT kent veel praktische oefeningen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C908915-FE0E-5F99-5CBC-C3FED4F2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A743DE1-511E-E75B-4D7D-90F749A96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40" y="1580316"/>
            <a:ext cx="3527346" cy="23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69CE01E-F9BF-92AC-C1EF-B652C191D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Psychische stoornissen worden verklaard met behulp van </a:t>
            </a:r>
            <a:r>
              <a:rPr lang="nl-NL" dirty="0">
                <a:solidFill>
                  <a:srgbClr val="D05422"/>
                </a:solidFill>
              </a:rPr>
              <a:t>ontregelde informatieverwerking</a:t>
            </a:r>
          </a:p>
          <a:p>
            <a:pPr lvl="1"/>
            <a:r>
              <a:rPr lang="nl-NL" dirty="0"/>
              <a:t>Betekenisgeving en controle worden centraal gesteld</a:t>
            </a:r>
          </a:p>
          <a:p>
            <a:r>
              <a:rPr lang="nl-NL" dirty="0"/>
              <a:t>Angststoornis</a:t>
            </a:r>
          </a:p>
          <a:p>
            <a:pPr lvl="1"/>
            <a:r>
              <a:rPr lang="nl-NL" dirty="0"/>
              <a:t>Controlemechanismen en/of disfunctionele schema’s over gevaar</a:t>
            </a:r>
          </a:p>
          <a:p>
            <a:r>
              <a:rPr lang="nl-NL" dirty="0"/>
              <a:t>Depressie: stemmingsstoornis</a:t>
            </a:r>
          </a:p>
          <a:p>
            <a:pPr lvl="1"/>
            <a:r>
              <a:rPr lang="nl-NL" dirty="0"/>
              <a:t>Disfunctionele cognitieve schema’s en/of disfunctionele attributiestijlen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2A0E727-10AB-F0D3-5995-9819B5D6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Psychische stoornissen</a:t>
            </a:r>
          </a:p>
        </p:txBody>
      </p:sp>
    </p:spTree>
    <p:extLst>
      <p:ext uri="{BB962C8B-B14F-4D97-AF65-F5344CB8AC3E}">
        <p14:creationId xmlns:p14="http://schemas.microsoft.com/office/powerpoint/2010/main" val="200144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A5E4920-D571-8A01-8B4C-4D019A2A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Depressiemodel van Beck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E0BB910-1DD4-47CB-6588-F287D11FD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571" y="2566590"/>
            <a:ext cx="1090285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34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2352EC8-09BA-43E5-44B8-1C18B37FB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9145016" cy="4968552"/>
          </a:xfrm>
        </p:spPr>
        <p:txBody>
          <a:bodyPr/>
          <a:lstStyle/>
          <a:p>
            <a:r>
              <a:rPr lang="nl-NL" sz="3200" dirty="0"/>
              <a:t>Disfunctionele gedachten kunnen een rol spelen</a:t>
            </a:r>
          </a:p>
          <a:p>
            <a:r>
              <a:rPr lang="nl-NL" sz="3200" dirty="0"/>
              <a:t>Soms ook ontspoorde </a:t>
            </a:r>
            <a:r>
              <a:rPr lang="nl-NL" sz="3200" dirty="0">
                <a:solidFill>
                  <a:srgbClr val="D05422"/>
                </a:solidFill>
              </a:rPr>
              <a:t>pogingen tot controle</a:t>
            </a:r>
          </a:p>
          <a:p>
            <a:pPr lvl="1"/>
            <a:r>
              <a:rPr lang="nl-NL" sz="2600" dirty="0"/>
              <a:t>Angstvallig vermijden van situaties</a:t>
            </a:r>
          </a:p>
          <a:p>
            <a:r>
              <a:rPr lang="nl-NL" sz="3200" dirty="0"/>
              <a:t>Trainen in het </a:t>
            </a:r>
            <a:r>
              <a:rPr lang="nl-NL" sz="3200" dirty="0">
                <a:solidFill>
                  <a:srgbClr val="D05422"/>
                </a:solidFill>
              </a:rPr>
              <a:t>accepteren</a:t>
            </a:r>
            <a:r>
              <a:rPr lang="nl-NL" sz="3200" dirty="0"/>
              <a:t> van traumatische herinneringen kan helpen</a:t>
            </a:r>
          </a:p>
          <a:p>
            <a:pPr lvl="1"/>
            <a:r>
              <a:rPr lang="nl-NL" sz="2600" dirty="0"/>
              <a:t>Imaginaire exposure</a:t>
            </a:r>
          </a:p>
          <a:p>
            <a:pPr lvl="1"/>
            <a:r>
              <a:rPr lang="nl-NL" sz="2600" dirty="0"/>
              <a:t>Mindfulness</a:t>
            </a:r>
          </a:p>
          <a:p>
            <a:r>
              <a:rPr lang="nl-NL" sz="3200" dirty="0">
                <a:solidFill>
                  <a:srgbClr val="D05422"/>
                </a:solidFill>
              </a:rPr>
              <a:t>EMDR</a:t>
            </a:r>
            <a:r>
              <a:rPr lang="nl-NL" sz="3200" dirty="0"/>
              <a:t> werkt goed</a:t>
            </a:r>
          </a:p>
          <a:p>
            <a:pPr lvl="1"/>
            <a:r>
              <a:rPr lang="nl-NL" sz="2600" dirty="0"/>
              <a:t>Eye </a:t>
            </a:r>
            <a:r>
              <a:rPr lang="nl-NL" sz="2600" dirty="0" err="1"/>
              <a:t>movement</a:t>
            </a:r>
            <a:r>
              <a:rPr lang="nl-NL" sz="2600" dirty="0"/>
              <a:t> </a:t>
            </a:r>
            <a:r>
              <a:rPr lang="nl-NL" sz="2600" dirty="0" err="1"/>
              <a:t>desensitization</a:t>
            </a:r>
            <a:r>
              <a:rPr lang="nl-NL" sz="2600" dirty="0"/>
              <a:t> </a:t>
            </a:r>
            <a:r>
              <a:rPr lang="nl-NL" sz="2600" dirty="0" err="1"/>
              <a:t>and</a:t>
            </a:r>
            <a:r>
              <a:rPr lang="nl-NL" sz="2600" dirty="0"/>
              <a:t> </a:t>
            </a:r>
            <a:r>
              <a:rPr lang="nl-NL" sz="2600" dirty="0" err="1"/>
              <a:t>reprocessing</a:t>
            </a:r>
            <a:endParaRPr lang="nl-NL" sz="2600" dirty="0"/>
          </a:p>
          <a:p>
            <a:pPr lvl="1"/>
            <a:r>
              <a:rPr lang="nl-NL" sz="2600" dirty="0"/>
              <a:t>Effectief en werkt snel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B1B1B33-0673-3818-A79E-53785B02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Psychotrauma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970BFD0-EE07-0D1B-A689-8D9AC1327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123" y="3480564"/>
            <a:ext cx="3695518" cy="26127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23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05895A9-A1DC-3FA0-5A8F-6671325CF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Geven van voorlichting: </a:t>
            </a:r>
            <a:r>
              <a:rPr lang="nl-NL" dirty="0" err="1"/>
              <a:t>psycho</a:t>
            </a:r>
            <a:r>
              <a:rPr lang="nl-NL" dirty="0"/>
              <a:t>-educatie</a:t>
            </a:r>
          </a:p>
          <a:p>
            <a:r>
              <a:rPr lang="nl-NL" dirty="0"/>
              <a:t>Cognitieve psychotherapie</a:t>
            </a:r>
          </a:p>
          <a:p>
            <a:r>
              <a:rPr lang="nl-NL" dirty="0"/>
              <a:t>Cognitieve prothesen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AB40FC-DF3A-9044-B8AC-53854B907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Toepassingen in hulpverlening en opvoeding</a:t>
            </a:r>
          </a:p>
        </p:txBody>
      </p:sp>
    </p:spTree>
    <p:extLst>
      <p:ext uri="{BB962C8B-B14F-4D97-AF65-F5344CB8AC3E}">
        <p14:creationId xmlns:p14="http://schemas.microsoft.com/office/powerpoint/2010/main" val="8868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2B924C5-96A9-723C-0A58-D4F06E074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8352928" cy="496855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Voorlichtingsbenadering. Een cognitief schema wordt met nieuwe informatie uitgebreid. Dus vergroten van kennis</a:t>
            </a:r>
          </a:p>
          <a:p>
            <a:r>
              <a:rPr lang="nl-NL" dirty="0"/>
              <a:t>Als de voorlichting ook een therapeutisch doel dient, dan wordt deze </a:t>
            </a:r>
            <a:r>
              <a:rPr lang="nl-NL" dirty="0" err="1">
                <a:solidFill>
                  <a:srgbClr val="D05422"/>
                </a:solidFill>
              </a:rPr>
              <a:t>psycho</a:t>
            </a:r>
            <a:r>
              <a:rPr lang="nl-NL" dirty="0">
                <a:solidFill>
                  <a:srgbClr val="D05422"/>
                </a:solidFill>
              </a:rPr>
              <a:t>-educatie</a:t>
            </a:r>
            <a:r>
              <a:rPr lang="nl-NL" dirty="0"/>
              <a:t> genoemd</a:t>
            </a:r>
          </a:p>
          <a:p>
            <a:r>
              <a:rPr lang="nl-NL" dirty="0" err="1"/>
              <a:t>Psycho</a:t>
            </a:r>
            <a:r>
              <a:rPr lang="nl-NL" dirty="0"/>
              <a:t>-educatie kent geen standaardbenadering, maar moet toegesneden worden op de doelgroep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9BF637B-5BF2-4D76-999F-32BB51CFD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Voorlichting: </a:t>
            </a:r>
            <a:r>
              <a:rPr lang="nl-NL" dirty="0" err="1"/>
              <a:t>psycho</a:t>
            </a:r>
            <a:r>
              <a:rPr lang="nl-NL" dirty="0"/>
              <a:t>-educatie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0E3453E-3077-F3C0-2EF0-F2CA1F725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190" y="1484784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13D03E2-4B6D-9AA7-3D64-24DDF3B2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593288" cy="18002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Centraal staat het beïnvloeden van een interpretatie of automatische gedachte, dus het veranderen van een cognitief schema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F65F6D-6B31-54A4-5FE0-13C4B926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Cognitieve psychotherapie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4AF28B3-EA16-540F-DA7D-2DD38487B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313" y="3212975"/>
            <a:ext cx="11339374" cy="1224137"/>
          </a:xfrm>
          <a:prstGeom prst="rect">
            <a:avLst/>
          </a:prstGeom>
        </p:spPr>
      </p:pic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0098FD2E-7DE6-7C07-F76A-D7A9B9FAE31D}"/>
              </a:ext>
            </a:extLst>
          </p:cNvPr>
          <p:cNvSpPr txBox="1">
            <a:spLocks/>
          </p:cNvSpPr>
          <p:nvPr/>
        </p:nvSpPr>
        <p:spPr bwMode="auto">
          <a:xfrm>
            <a:off x="479376" y="4509120"/>
            <a:ext cx="885698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877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076325" indent="-35877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435100" indent="-35877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793875" indent="-35877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775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42322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4689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5146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000" kern="0" dirty="0"/>
              <a:t>Grondmodel van de cognitieve therapie: het 5G-schema</a:t>
            </a:r>
          </a:p>
        </p:txBody>
      </p:sp>
    </p:spTree>
    <p:extLst>
      <p:ext uri="{BB962C8B-B14F-4D97-AF65-F5344CB8AC3E}">
        <p14:creationId xmlns:p14="http://schemas.microsoft.com/office/powerpoint/2010/main" val="31696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683EC79-E8DF-7A74-A575-78AAC5CD3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Met cognitieve prothesen wordt geprobeerd verloren gegane cognitieve functies te vervangen</a:t>
            </a:r>
          </a:p>
          <a:p>
            <a:r>
              <a:rPr lang="nl-NL" dirty="0"/>
              <a:t>Bieden van </a:t>
            </a:r>
            <a:r>
              <a:rPr lang="nl-NL" dirty="0">
                <a:solidFill>
                  <a:srgbClr val="D05422"/>
                </a:solidFill>
              </a:rPr>
              <a:t>structuur</a:t>
            </a:r>
          </a:p>
          <a:p>
            <a:r>
              <a:rPr lang="nl-NL" dirty="0"/>
              <a:t>Trainen in handelingsstrategieën. Bijvoorbeeld het gebruiken van een </a:t>
            </a:r>
            <a:r>
              <a:rPr lang="nl-NL" dirty="0" err="1"/>
              <a:t>bureau-agenda</a:t>
            </a:r>
            <a:r>
              <a:rPr lang="nl-NL" dirty="0"/>
              <a:t> of tablet</a:t>
            </a:r>
          </a:p>
          <a:p>
            <a:r>
              <a:rPr lang="nl-NL" dirty="0">
                <a:solidFill>
                  <a:srgbClr val="D05422"/>
                </a:solidFill>
              </a:rPr>
              <a:t>ROT</a:t>
            </a:r>
            <a:r>
              <a:rPr lang="nl-NL" dirty="0"/>
              <a:t>: realiteitsoriëntatietraining</a:t>
            </a:r>
          </a:p>
          <a:p>
            <a:pPr lvl="1"/>
            <a:r>
              <a:rPr lang="nl-NL" dirty="0"/>
              <a:t>Stimuleren van nog intacte functies</a:t>
            </a:r>
          </a:p>
          <a:p>
            <a:pPr lvl="1"/>
            <a:r>
              <a:rPr lang="nl-NL" dirty="0"/>
              <a:t>Maatregelen in materiële omgeving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37492BA-AC8D-0DEF-0823-EFCEB0595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Cognitieve prothesen</a:t>
            </a:r>
          </a:p>
        </p:txBody>
      </p:sp>
    </p:spTree>
    <p:extLst>
      <p:ext uri="{BB962C8B-B14F-4D97-AF65-F5344CB8AC3E}">
        <p14:creationId xmlns:p14="http://schemas.microsoft.com/office/powerpoint/2010/main" val="420730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302AFB6-E1B0-CDD8-B619-2A7CE48B9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Cognitieve psychologie versus behaviorisme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356F4916-6F7A-087E-EE53-735F27FC0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70240"/>
              </p:ext>
            </p:extLst>
          </p:nvPr>
        </p:nvGraphicFramePr>
        <p:xfrm>
          <a:off x="1254000" y="1340768"/>
          <a:ext cx="9684000" cy="408423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842000">
                  <a:extLst>
                    <a:ext uri="{9D8B030D-6E8A-4147-A177-3AD203B41FA5}">
                      <a16:colId xmlns:a16="http://schemas.microsoft.com/office/drawing/2014/main" val="2089580307"/>
                    </a:ext>
                  </a:extLst>
                </a:gridCol>
                <a:gridCol w="4842000">
                  <a:extLst>
                    <a:ext uri="{9D8B030D-6E8A-4147-A177-3AD203B41FA5}">
                      <a16:colId xmlns:a16="http://schemas.microsoft.com/office/drawing/2014/main" val="2217702606"/>
                    </a:ext>
                  </a:extLst>
                </a:gridCol>
              </a:tblGrid>
              <a:tr h="565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Cognitieve psychologie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Behaviorisme</a:t>
                      </a: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1601611063"/>
                  </a:ext>
                </a:extLst>
              </a:tr>
              <a:tr h="565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Centralisme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4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Periferalisme</a:t>
                      </a:r>
                      <a:endParaRPr kumimoji="0" lang="nl-NL" sz="34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2908108722"/>
                  </a:ext>
                </a:extLst>
              </a:tr>
              <a:tr h="480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Gedrag begrijpen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Gedrag voorspellen</a:t>
                      </a: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3710420855"/>
                  </a:ext>
                </a:extLst>
              </a:tr>
              <a:tr h="477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Mens is actief en creatief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Mens reageert op stimuli en lokt consequenties uit</a:t>
                      </a: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38014139"/>
                  </a:ext>
                </a:extLst>
              </a:tr>
              <a:tr h="480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Essentieel verschil tussen mens en dier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Continuïteit tussen gedrag van mens en dier</a:t>
                      </a: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1878558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505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8128F8-75F4-F41B-509E-61BE1005C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737304" cy="4968552"/>
          </a:xfrm>
        </p:spPr>
        <p:txBody>
          <a:bodyPr/>
          <a:lstStyle/>
          <a:p>
            <a:r>
              <a:rPr lang="nl-NL" sz="3200" dirty="0"/>
              <a:t>Met de nadruk op het bewust verwerken van informatie wordt de invloed</a:t>
            </a:r>
            <a:r>
              <a:rPr lang="nl-NL" sz="3200" dirty="0">
                <a:solidFill>
                  <a:srgbClr val="D05422"/>
                </a:solidFill>
              </a:rPr>
              <a:t> </a:t>
            </a:r>
            <a:r>
              <a:rPr lang="nl-NL" sz="3200" dirty="0"/>
              <a:t>van</a:t>
            </a:r>
            <a:r>
              <a:rPr lang="nl-NL" sz="3200" dirty="0">
                <a:solidFill>
                  <a:srgbClr val="D05422"/>
                </a:solidFill>
              </a:rPr>
              <a:t> onbewuste processen</a:t>
            </a:r>
            <a:r>
              <a:rPr lang="nl-NL" sz="3200" dirty="0"/>
              <a:t> en van </a:t>
            </a:r>
            <a:r>
              <a:rPr lang="nl-NL" sz="3200" dirty="0">
                <a:solidFill>
                  <a:srgbClr val="D05422"/>
                </a:solidFill>
              </a:rPr>
              <a:t>tijd en cultuur </a:t>
            </a:r>
            <a:r>
              <a:rPr lang="nl-NL" sz="3200" dirty="0"/>
              <a:t>verwaarloosd</a:t>
            </a:r>
          </a:p>
          <a:p>
            <a:r>
              <a:rPr lang="nl-NL" sz="3200" dirty="0"/>
              <a:t>Interactie tussen </a:t>
            </a:r>
            <a:r>
              <a:rPr lang="nl-NL" sz="3200" dirty="0">
                <a:solidFill>
                  <a:srgbClr val="D05422"/>
                </a:solidFill>
              </a:rPr>
              <a:t>emotie en cognitie</a:t>
            </a:r>
            <a:r>
              <a:rPr lang="nl-NL" sz="3200" dirty="0"/>
              <a:t> wordt te weinig benadrukt</a:t>
            </a:r>
          </a:p>
          <a:p>
            <a:pPr lvl="1"/>
            <a:r>
              <a:rPr lang="nl-NL" sz="2600" dirty="0"/>
              <a:t>Nieuwe ontwikkeling is de </a:t>
            </a:r>
            <a:r>
              <a:rPr lang="nl-NL" sz="2600" dirty="0">
                <a:solidFill>
                  <a:srgbClr val="D05422"/>
                </a:solidFill>
              </a:rPr>
              <a:t>schematherapie</a:t>
            </a:r>
          </a:p>
          <a:p>
            <a:pPr lvl="1"/>
            <a:r>
              <a:rPr lang="nl-NL" sz="2600" dirty="0"/>
              <a:t>Schema bestaat hier uit gedachten, lichamelijke gewaarwordingen, emoties en vroegkinderlijke ervaringen</a:t>
            </a:r>
          </a:p>
          <a:p>
            <a:r>
              <a:rPr lang="nl-NL" sz="3200" dirty="0"/>
              <a:t>Lichamelijk aspect wordt verwaarloosd</a:t>
            </a:r>
          </a:p>
          <a:p>
            <a:pPr lvl="1"/>
            <a:r>
              <a:rPr lang="nl-NL" sz="2600" dirty="0">
                <a:solidFill>
                  <a:srgbClr val="D05422"/>
                </a:solidFill>
              </a:rPr>
              <a:t>Lichaamsbeweging</a:t>
            </a:r>
            <a:r>
              <a:rPr lang="nl-NL" sz="2600" dirty="0"/>
              <a:t> kan een positieve invloed hebben op stemming </a:t>
            </a:r>
          </a:p>
          <a:p>
            <a:r>
              <a:rPr lang="nl-NL" sz="3200" dirty="0"/>
              <a:t>Cognitieve psychologie scoort bij </a:t>
            </a:r>
            <a:r>
              <a:rPr lang="nl-NL" sz="3200" dirty="0">
                <a:solidFill>
                  <a:srgbClr val="D05422"/>
                </a:solidFill>
              </a:rPr>
              <a:t>effectonderzoek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161E594-55B6-035F-9E3C-B8A3C652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Kanttekeningen</a:t>
            </a:r>
          </a:p>
        </p:txBody>
      </p:sp>
    </p:spTree>
    <p:extLst>
      <p:ext uri="{BB962C8B-B14F-4D97-AF65-F5344CB8AC3E}">
        <p14:creationId xmlns:p14="http://schemas.microsoft.com/office/powerpoint/2010/main" val="103320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1AEEBAF-C73A-FF93-03C5-2ACE0EFE8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521280" cy="4968552"/>
          </a:xfrm>
        </p:spPr>
        <p:txBody>
          <a:bodyPr/>
          <a:lstStyle/>
          <a:p>
            <a:r>
              <a:rPr lang="nl-NL" sz="3300" dirty="0"/>
              <a:t>Start rond 1960 in de VS</a:t>
            </a:r>
          </a:p>
          <a:p>
            <a:pPr lvl="1"/>
            <a:r>
              <a:rPr lang="nl-NL" dirty="0"/>
              <a:t>Er was al aandacht voor cognitieve processen in Europa, maar deze werd pas dominant na de doorbraak van de cognitieve psychologie in de VS</a:t>
            </a:r>
          </a:p>
          <a:p>
            <a:r>
              <a:rPr lang="nl-NL" sz="3300" dirty="0"/>
              <a:t>Reactie op het behaviorisme</a:t>
            </a:r>
          </a:p>
          <a:p>
            <a:r>
              <a:rPr lang="nl-NL" sz="3300" dirty="0"/>
              <a:t>Omslag werd vooral veroorzaakt door maatschappelijke ontwikkelingen:</a:t>
            </a:r>
          </a:p>
          <a:p>
            <a:pPr lvl="1"/>
            <a:r>
              <a:rPr lang="nl-NL" dirty="0"/>
              <a:t>Tweede Wereldoorlog (communicatie)</a:t>
            </a:r>
          </a:p>
          <a:p>
            <a:pPr lvl="1"/>
            <a:r>
              <a:rPr lang="nl-NL" dirty="0"/>
              <a:t>Uitvinding van de computer</a:t>
            </a:r>
          </a:p>
          <a:p>
            <a:pPr lvl="1"/>
            <a:r>
              <a:rPr lang="nl-NL" dirty="0"/>
              <a:t>Linguïstiek (taalkunde)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8043341-AF02-5F48-217C-4A5EDEEB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Geschiedenis cognitieve psychologie (1)</a:t>
            </a:r>
          </a:p>
        </p:txBody>
      </p:sp>
    </p:spTree>
    <p:extLst>
      <p:ext uri="{BB962C8B-B14F-4D97-AF65-F5344CB8AC3E}">
        <p14:creationId xmlns:p14="http://schemas.microsoft.com/office/powerpoint/2010/main" val="80435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1AEEBAF-C73A-FF93-03C5-2ACE0EFE8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4104456" cy="4968552"/>
          </a:xfrm>
        </p:spPr>
        <p:txBody>
          <a:bodyPr/>
          <a:lstStyle/>
          <a:p>
            <a:r>
              <a:rPr lang="nl-NL" sz="3300" dirty="0"/>
              <a:t>Belangrijke namen:</a:t>
            </a:r>
          </a:p>
          <a:p>
            <a:pPr lvl="1"/>
            <a:r>
              <a:rPr lang="nl-NL" dirty="0" err="1"/>
              <a:t>Ulric</a:t>
            </a:r>
            <a:r>
              <a:rPr lang="nl-NL" dirty="0"/>
              <a:t> </a:t>
            </a:r>
            <a:r>
              <a:rPr lang="nl-NL" dirty="0" err="1"/>
              <a:t>Neisser</a:t>
            </a:r>
            <a:endParaRPr lang="nl-NL" dirty="0"/>
          </a:p>
          <a:p>
            <a:pPr lvl="1"/>
            <a:r>
              <a:rPr lang="nl-NL" dirty="0" err="1"/>
              <a:t>Noam</a:t>
            </a:r>
            <a:r>
              <a:rPr lang="nl-NL" dirty="0"/>
              <a:t> </a:t>
            </a:r>
            <a:r>
              <a:rPr lang="nl-NL" dirty="0" err="1"/>
              <a:t>Chomsky</a:t>
            </a:r>
            <a:endParaRPr lang="nl-NL" dirty="0"/>
          </a:p>
          <a:p>
            <a:pPr lvl="1"/>
            <a:r>
              <a:rPr lang="nl-NL" dirty="0"/>
              <a:t>Jean Piaget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8043341-AF02-5F48-217C-4A5EDEEB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Geschiedenis cognitieve psychologie (2)</a:t>
            </a:r>
          </a:p>
        </p:txBody>
      </p:sp>
      <p:pic>
        <p:nvPicPr>
          <p:cNvPr id="7" name="Afbeelding 6" descr="Afbeelding met Menselijk gezicht, portret, persoon, kleding&#10;&#10;Automatisch gegenereerde beschrijving">
            <a:extLst>
              <a:ext uri="{FF2B5EF4-FFF2-40B4-BE49-F238E27FC236}">
                <a16:creationId xmlns:a16="http://schemas.microsoft.com/office/drawing/2014/main" id="{ACD6F3A2-C703-F998-BD7A-1042090C7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191" y="1322614"/>
            <a:ext cx="2016224" cy="2689140"/>
          </a:xfrm>
          <a:prstGeom prst="rect">
            <a:avLst/>
          </a:prstGeom>
        </p:spPr>
      </p:pic>
      <p:sp>
        <p:nvSpPr>
          <p:cNvPr id="4" name="Tijdelijke aanduiding voor inhoud 1">
            <a:extLst>
              <a:ext uri="{FF2B5EF4-FFF2-40B4-BE49-F238E27FC236}">
                <a16:creationId xmlns:a16="http://schemas.microsoft.com/office/drawing/2014/main" id="{B654DBF4-F66E-2ED8-4821-38DFB77F2FF3}"/>
              </a:ext>
            </a:extLst>
          </p:cNvPr>
          <p:cNvSpPr txBox="1">
            <a:spLocks/>
          </p:cNvSpPr>
          <p:nvPr/>
        </p:nvSpPr>
        <p:spPr bwMode="auto">
          <a:xfrm>
            <a:off x="5711490" y="4037041"/>
            <a:ext cx="2520281" cy="6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877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076325" indent="-35877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435100" indent="-35877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793875" indent="-35877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775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42322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4689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5146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nl-NL" sz="2000" kern="0" dirty="0" err="1"/>
              <a:t>Noam</a:t>
            </a:r>
            <a:r>
              <a:rPr lang="nl-NL" sz="2000" kern="0" dirty="0"/>
              <a:t> </a:t>
            </a:r>
            <a:r>
              <a:rPr lang="nl-NL" sz="2000" kern="0" dirty="0" err="1"/>
              <a:t>Chomsky</a:t>
            </a:r>
            <a:endParaRPr lang="nl-NL" sz="2000" kern="0" dirty="0"/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DD8D15D9-ADFB-8989-967C-9509FA9D71C4}"/>
              </a:ext>
            </a:extLst>
          </p:cNvPr>
          <p:cNvSpPr txBox="1">
            <a:spLocks/>
          </p:cNvSpPr>
          <p:nvPr/>
        </p:nvSpPr>
        <p:spPr bwMode="auto">
          <a:xfrm>
            <a:off x="8328247" y="4035600"/>
            <a:ext cx="2040037" cy="6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877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076325" indent="-35877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435100" indent="-35877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793875" indent="-35877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775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42322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4689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5146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nl-NL" sz="2000" kern="0" dirty="0"/>
              <a:t>Jean Piaget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6705ED4-F73C-D53E-78E7-C5C23D46E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1322614"/>
            <a:ext cx="2040037" cy="26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E86B601-8F6C-119E-02C7-5429D7E3C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4581128"/>
            <a:ext cx="11593288" cy="1440160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Oorlogssituatie maakte de behoefte aan informatie over communicatieprocessen duidelijk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DD684E8-728F-2B7E-0289-F5A928CB2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Invloed van de Tweede Wereldoorlog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2DD0651-3F94-D46C-3F1D-DC21C0B43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616" y="1596325"/>
            <a:ext cx="10598767" cy="27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24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77916D2-FBBD-4B9E-5B99-EE772C899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856640" cy="4968552"/>
          </a:xfrm>
        </p:spPr>
        <p:txBody>
          <a:bodyPr/>
          <a:lstStyle/>
          <a:p>
            <a:r>
              <a:rPr lang="nl-NL" dirty="0"/>
              <a:t>De mens is een </a:t>
            </a:r>
            <a:r>
              <a:rPr lang="nl-NL" dirty="0">
                <a:solidFill>
                  <a:srgbClr val="D05422"/>
                </a:solidFill>
              </a:rPr>
              <a:t>informatieverwerker en -bewerker</a:t>
            </a:r>
          </a:p>
          <a:p>
            <a:r>
              <a:rPr lang="nl-NL" dirty="0">
                <a:solidFill>
                  <a:srgbClr val="D05422"/>
                </a:solidFill>
              </a:rPr>
              <a:t>Innerlijke cognitieve processen </a:t>
            </a:r>
            <a:r>
              <a:rPr lang="nl-NL" dirty="0"/>
              <a:t>staan centraal</a:t>
            </a:r>
          </a:p>
          <a:p>
            <a:pPr lvl="1"/>
            <a:r>
              <a:rPr lang="nl-NL" dirty="0"/>
              <a:t>Motivaties, emoties, kennis, kennisopslag, waarneming et cetera</a:t>
            </a:r>
          </a:p>
          <a:p>
            <a:r>
              <a:rPr lang="nl-NL" dirty="0"/>
              <a:t>Er bestaan verschillen tussen </a:t>
            </a:r>
            <a:r>
              <a:rPr lang="nl-NL" dirty="0">
                <a:solidFill>
                  <a:srgbClr val="D05422"/>
                </a:solidFill>
              </a:rPr>
              <a:t>mensen</a:t>
            </a:r>
            <a:r>
              <a:rPr lang="nl-NL" dirty="0"/>
              <a:t> en </a:t>
            </a:r>
            <a:r>
              <a:rPr lang="nl-NL" dirty="0">
                <a:solidFill>
                  <a:srgbClr val="D05422"/>
                </a:solidFill>
              </a:rPr>
              <a:t>dieren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Mensen beschikken over taal</a:t>
            </a:r>
          </a:p>
          <a:p>
            <a:pPr lvl="1"/>
            <a:r>
              <a:rPr lang="nl-NL" dirty="0" err="1"/>
              <a:t>Model-leren</a:t>
            </a:r>
            <a:r>
              <a:rPr lang="nl-NL" dirty="0"/>
              <a:t>, regel-leren en problemen oplossen komen voor bij mensen</a:t>
            </a:r>
          </a:p>
          <a:p>
            <a:pPr lvl="1"/>
            <a:r>
              <a:rPr lang="nl-NL" dirty="0"/>
              <a:t>Cognitieve vaardigheden komen in de loop van het leven tot volle wasdom</a:t>
            </a:r>
          </a:p>
          <a:p>
            <a:pPr lvl="1"/>
            <a:r>
              <a:rPr lang="nl-NL" dirty="0">
                <a:solidFill>
                  <a:srgbClr val="D05422"/>
                </a:solidFill>
              </a:rPr>
              <a:t>Kritiek</a:t>
            </a:r>
            <a:r>
              <a:rPr lang="nl-NL" dirty="0"/>
              <a:t>: tegenwoordig wordt erkend dat veel andere diersoorten ook complexe cognitieve processen kennen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4EEA5A9-D300-BF15-F616-0F421D5D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Mensbeeld in de cognitieve psychologie</a:t>
            </a:r>
          </a:p>
        </p:txBody>
      </p:sp>
    </p:spTree>
    <p:extLst>
      <p:ext uri="{BB962C8B-B14F-4D97-AF65-F5344CB8AC3E}">
        <p14:creationId xmlns:p14="http://schemas.microsoft.com/office/powerpoint/2010/main" val="165684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4CB2EBD-5990-7E95-6C38-8CCED5C0B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Mensbeeld: alle drie de vormen zijn van toepassing</a:t>
            </a:r>
          </a:p>
          <a:p>
            <a:pPr lvl="1"/>
            <a:r>
              <a:rPr lang="nl-NL" dirty="0"/>
              <a:t>Mechanistische visie (de vroege vorm van cognitieve psychologie)</a:t>
            </a:r>
          </a:p>
          <a:p>
            <a:pPr lvl="1"/>
            <a:r>
              <a:rPr lang="nl-NL" dirty="0"/>
              <a:t>Organistische visie (latere ontwikkelingen): de interactie tussen omgeving en organisme wordt benadrukt; waarnemen en informatie verwerken zijn processen van betekenis verlenen en construeren</a:t>
            </a:r>
          </a:p>
          <a:p>
            <a:pPr lvl="1"/>
            <a:r>
              <a:rPr lang="nl-NL" dirty="0"/>
              <a:t>Personalistische visie: de mens is een actief en scheppend wezen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130C06-EDA6-6F80-7873-F6E66253D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Indeling van de cognitieve psychologie (1)</a:t>
            </a:r>
          </a:p>
        </p:txBody>
      </p:sp>
    </p:spTree>
    <p:extLst>
      <p:ext uri="{BB962C8B-B14F-4D97-AF65-F5344CB8AC3E}">
        <p14:creationId xmlns:p14="http://schemas.microsoft.com/office/powerpoint/2010/main" val="10204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1">
  <a:themeElements>
    <a:clrScheme name="sjabloon coutinh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jabloon coutinh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987425" marR="0" indent="2667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Char char="•"/>
          <a:tabLst/>
          <a:defRPr kumimoji="0" lang="nl-NL" sz="3000" b="0" i="0" u="none" strike="noStrike" cap="none" normalizeH="0" baseline="0">
            <a:ln>
              <a:noFill/>
            </a:ln>
            <a:solidFill>
              <a:srgbClr val="602559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987425" marR="0" indent="2667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Char char="•"/>
          <a:tabLst/>
          <a:defRPr kumimoji="0" lang="nl-NL" sz="3000" b="0" i="0" u="none" strike="noStrike" cap="none" normalizeH="0" baseline="0">
            <a:ln>
              <a:noFill/>
            </a:ln>
            <a:solidFill>
              <a:srgbClr val="602559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jabloon coutinh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a1" id="{5EA91AE3-FCA0-4D27-9294-8AC33F863CF2}" vid="{AF8D7A38-9E6E-4A89-9B3C-16949DEDC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ppt palet</Template>
  <TotalTime>1726</TotalTime>
  <Words>1709</Words>
  <Application>Microsoft Office PowerPoint</Application>
  <PresentationFormat>Breedbeeld</PresentationFormat>
  <Paragraphs>244</Paragraphs>
  <Slides>40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5" baseType="lpstr">
      <vt:lpstr>Arial</vt:lpstr>
      <vt:lpstr>Calibri</vt:lpstr>
      <vt:lpstr>Courier New</vt:lpstr>
      <vt:lpstr>Wingdings</vt:lpstr>
      <vt:lpstr>Thema1</vt:lpstr>
      <vt:lpstr>PowerPoint-presentatie</vt:lpstr>
      <vt:lpstr>Uitgangspunten cognitieve psychologie (1)</vt:lpstr>
      <vt:lpstr>Uitgangspunten cognitieve psychologie (2)</vt:lpstr>
      <vt:lpstr>Cognitieve psychologie versus behaviorisme</vt:lpstr>
      <vt:lpstr>Geschiedenis cognitieve psychologie (1)</vt:lpstr>
      <vt:lpstr>Geschiedenis cognitieve psychologie (2)</vt:lpstr>
      <vt:lpstr>Invloed van de Tweede Wereldoorlog</vt:lpstr>
      <vt:lpstr>Mensbeeld in de cognitieve psychologie</vt:lpstr>
      <vt:lpstr>Indeling van de cognitieve psychologie (1)</vt:lpstr>
      <vt:lpstr>Indeling van de cognitieve psychologie (2)</vt:lpstr>
      <vt:lpstr>Cognitief functioneren</vt:lpstr>
      <vt:lpstr>Veel (deel)theorieën over cognitieve processen</vt:lpstr>
      <vt:lpstr>Waarneming en cognitieve schema’s (1)</vt:lpstr>
      <vt:lpstr>Waarneming en cognitieve schema’s (2)</vt:lpstr>
      <vt:lpstr>Waarneming en cognitieve schema’s (3)</vt:lpstr>
      <vt:lpstr>Waarneming en cognitieve schema’s (4)</vt:lpstr>
      <vt:lpstr>Geheugen</vt:lpstr>
      <vt:lpstr>Schematisch model van geheugenprocessen</vt:lpstr>
      <vt:lpstr>Recente inzichten over het geheugen</vt:lpstr>
      <vt:lpstr>Onbewuste geheugenprocessen</vt:lpstr>
      <vt:lpstr>Theorie over cognitieve ontwikkeling volgens Piaget</vt:lpstr>
      <vt:lpstr>Cognitieve stadia volgens Piaget</vt:lpstr>
      <vt:lpstr>Sensomotorische fase volgens Piaget</vt:lpstr>
      <vt:lpstr>Preoperationele fase volgens Piaget</vt:lpstr>
      <vt:lpstr>Concreet operationele fase volgens Piaget</vt:lpstr>
      <vt:lpstr>Formeel operationele stadium volgens Piaget</vt:lpstr>
      <vt:lpstr>Persoonlijkheid</vt:lpstr>
      <vt:lpstr>Nieuwe ontwikkelingen</vt:lpstr>
      <vt:lpstr>Sociaalconstructivisme</vt:lpstr>
      <vt:lpstr>Mindfulness (‘opmerkzaamheid’)</vt:lpstr>
      <vt:lpstr>Aspecten mindfulness</vt:lpstr>
      <vt:lpstr>ACT</vt:lpstr>
      <vt:lpstr>Psychische stoornissen</vt:lpstr>
      <vt:lpstr>Depressiemodel van Beck</vt:lpstr>
      <vt:lpstr>Psychotrauma</vt:lpstr>
      <vt:lpstr>Toepassingen in hulpverlening en opvoeding</vt:lpstr>
      <vt:lpstr>Voorlichting: psycho-educatie</vt:lpstr>
      <vt:lpstr>Cognitieve psychotherapie</vt:lpstr>
      <vt:lpstr>Cognitieve prothesen</vt:lpstr>
      <vt:lpstr>Kanttekeningen</vt:lpstr>
    </vt:vector>
  </TitlesOfParts>
  <Company>Uitgeverij Coutinho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deze dia</dc:title>
  <dc:creator>Simone Baddou</dc:creator>
  <cp:lastModifiedBy>Louise Prompers</cp:lastModifiedBy>
  <cp:revision>53</cp:revision>
  <dcterms:created xsi:type="dcterms:W3CDTF">2008-05-29T12:51:00Z</dcterms:created>
  <dcterms:modified xsi:type="dcterms:W3CDTF">2024-04-24T19:00:06Z</dcterms:modified>
</cp:coreProperties>
</file>