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8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</p:sldIdLst>
  <p:sldSz cx="12192000" cy="6858000"/>
  <p:notesSz cx="6946900" cy="100838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85865-A332-EBBD-7C03-AC17F8FE4FB0}" name="Louise Prompers" initials="LP" userId="S::prompers@coutinho.nl::3b171151-0384-416b-9480-d3148e17f0aa" providerId="AD"/>
  <p188:author id="{CE9D8A89-4463-BF0D-7FE5-A984721E9119}" name="Jakop Rigter" initials="JR" userId="6021af2791c4553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2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3985" y="1268760"/>
            <a:ext cx="2518833" cy="4968552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3" y="1268760"/>
            <a:ext cx="7359651" cy="496855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4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190326"/>
            <a:ext cx="10153127" cy="64638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2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567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480789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67" y="1556792"/>
            <a:ext cx="4938184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6054" y="1556792"/>
            <a:ext cx="49403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4" y="189583"/>
            <a:ext cx="9698633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6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96752"/>
            <a:ext cx="4011084" cy="8020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88841"/>
            <a:ext cx="4011084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519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6916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211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124744"/>
            <a:ext cx="115932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  <a:endParaRPr lang="en-US" altLang="nl-NL" dirty="0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" y="0"/>
            <a:ext cx="225636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nl-NL" sz="3000"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47660" y="6453336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6C53067-D269-4B43-B693-49A4E38C259A}" type="slidenum">
              <a:rPr lang="nl-NL" altLang="nl-NL" sz="1100" smtClean="0">
                <a:solidFill>
                  <a:schemeClr val="tx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nl-NL" altLang="nl-NL" sz="1100" dirty="0">
                <a:solidFill>
                  <a:schemeClr val="tx1"/>
                </a:solidFill>
              </a:rPr>
              <a:t> van 27</a:t>
            </a:r>
          </a:p>
        </p:txBody>
      </p:sp>
    </p:spTree>
    <p:extLst>
      <p:ext uri="{BB962C8B-B14F-4D97-AF65-F5344CB8AC3E}">
        <p14:creationId xmlns:p14="http://schemas.microsoft.com/office/powerpoint/2010/main" val="220845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0"/>
        </a:spcBef>
        <a:spcAft>
          <a:spcPts val="600"/>
        </a:spcAft>
        <a:buSzPct val="80000"/>
        <a:buFont typeface="Arial" panose="020B0604020202020204" pitchFamily="3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rtl="0" eaLnBrk="1" fontAlgn="base" hangingPunct="1">
        <a:spcBef>
          <a:spcPts val="0"/>
        </a:spcBef>
        <a:spcAft>
          <a:spcPts val="600"/>
        </a:spcAft>
        <a:buSzPct val="80000"/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76325" indent="-358775" algn="l" rtl="0" eaLnBrk="1" fontAlgn="base" hangingPunct="1"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5100" indent="-358775" algn="l" rtl="0" eaLnBrk="1" fontAlgn="base" hangingPunct="1">
        <a:spcBef>
          <a:spcPts val="0"/>
        </a:spcBef>
        <a:spcAft>
          <a:spcPts val="600"/>
        </a:spcAft>
        <a:buSzPct val="80000"/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793875" indent="-358775" algn="l" rtl="0" eaLnBrk="1" fontAlgn="base" hangingPunct="1">
        <a:spcBef>
          <a:spcPts val="0"/>
        </a:spcBef>
        <a:spcAft>
          <a:spcPts val="600"/>
        </a:spcAft>
        <a:buSzPct val="80000"/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775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4232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4689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5146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719CBE2-850F-D06A-437F-2E74BDFB64D9}"/>
              </a:ext>
            </a:extLst>
          </p:cNvPr>
          <p:cNvSpPr txBox="1">
            <a:spLocks/>
          </p:cNvSpPr>
          <p:nvPr/>
        </p:nvSpPr>
        <p:spPr>
          <a:xfrm>
            <a:off x="1066800" y="1412777"/>
            <a:ext cx="10363200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5400" kern="0" dirty="0">
                <a:solidFill>
                  <a:srgbClr val="D05422"/>
                </a:solidFill>
              </a:rPr>
              <a:t>2</a:t>
            </a:r>
            <a:r>
              <a:rPr lang="nl-NL" kern="0" dirty="0">
                <a:solidFill>
                  <a:schemeClr val="tx1"/>
                </a:solidFill>
              </a:rPr>
              <a:t> Psychoanalyse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9178A9-4D10-60DF-845D-51BEF13F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977" y="2061894"/>
            <a:ext cx="5723082" cy="39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66A8B6F-91FB-6378-EBFD-2320D039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98022" cy="4968552"/>
          </a:xfrm>
        </p:spPr>
        <p:txBody>
          <a:bodyPr/>
          <a:lstStyle/>
          <a:p>
            <a:r>
              <a:rPr lang="nl-NL" sz="3000" dirty="0"/>
              <a:t>Het </a:t>
            </a:r>
            <a:r>
              <a:rPr lang="nl-NL" sz="3000" dirty="0" err="1"/>
              <a:t>Id</a:t>
            </a:r>
            <a:endParaRPr lang="nl-NL" sz="3000" dirty="0"/>
          </a:p>
          <a:p>
            <a:pPr lvl="1"/>
            <a:r>
              <a:rPr lang="nl-NL" sz="2400" dirty="0"/>
              <a:t>Functioneert geheel onbewust en </a:t>
            </a:r>
            <a:r>
              <a:rPr lang="nl-NL" sz="2400" dirty="0">
                <a:solidFill>
                  <a:srgbClr val="D05422"/>
                </a:solidFill>
              </a:rPr>
              <a:t>irrationeel</a:t>
            </a:r>
          </a:p>
          <a:p>
            <a:pPr lvl="1"/>
            <a:r>
              <a:rPr lang="nl-NL" sz="2400" dirty="0"/>
              <a:t>Psychische structuur van een baby bestaat volledig uit het </a:t>
            </a:r>
            <a:r>
              <a:rPr lang="nl-NL" sz="2400" dirty="0" err="1"/>
              <a:t>Id</a:t>
            </a:r>
            <a:endParaRPr lang="nl-NL" sz="2400" dirty="0"/>
          </a:p>
          <a:p>
            <a:r>
              <a:rPr lang="nl-NL" sz="3000" dirty="0"/>
              <a:t>Het Ego</a:t>
            </a:r>
          </a:p>
          <a:p>
            <a:pPr lvl="1"/>
            <a:r>
              <a:rPr lang="nl-NL" sz="2400" dirty="0"/>
              <a:t>Functioneert bewust maar ook ten dele onbewust</a:t>
            </a:r>
          </a:p>
          <a:p>
            <a:pPr lvl="1"/>
            <a:r>
              <a:rPr lang="nl-NL" sz="2400" dirty="0"/>
              <a:t>Ontstaat in het eerste levensjaar en functioneert </a:t>
            </a:r>
            <a:r>
              <a:rPr lang="nl-NL" sz="2400" dirty="0">
                <a:solidFill>
                  <a:srgbClr val="D05422"/>
                </a:solidFill>
              </a:rPr>
              <a:t>rationeel</a:t>
            </a:r>
            <a:r>
              <a:rPr lang="nl-NL" sz="2400" dirty="0"/>
              <a:t>, maar ten dele onbewust</a:t>
            </a:r>
          </a:p>
          <a:p>
            <a:r>
              <a:rPr lang="nl-NL" sz="3000" dirty="0"/>
              <a:t>Het Superego</a:t>
            </a:r>
          </a:p>
          <a:p>
            <a:pPr lvl="1"/>
            <a:r>
              <a:rPr lang="nl-NL" sz="2400" dirty="0"/>
              <a:t>Bevat waarden en normen: het </a:t>
            </a:r>
            <a:r>
              <a:rPr lang="nl-NL" sz="2400" dirty="0">
                <a:solidFill>
                  <a:srgbClr val="D05422"/>
                </a:solidFill>
              </a:rPr>
              <a:t>geweten</a:t>
            </a:r>
          </a:p>
          <a:p>
            <a:pPr lvl="1"/>
            <a:r>
              <a:rPr lang="nl-NL" sz="2400" dirty="0"/>
              <a:t>Functioneert als ‘tot de orde roepende’</a:t>
            </a:r>
          </a:p>
          <a:p>
            <a:pPr lvl="1"/>
            <a:r>
              <a:rPr lang="nl-NL" sz="2400" dirty="0"/>
              <a:t>Ontstaat rond het 4</a:t>
            </a:r>
            <a:r>
              <a:rPr lang="nl-NL" sz="2400" baseline="30000" dirty="0"/>
              <a:t>e</a:t>
            </a:r>
            <a:r>
              <a:rPr lang="nl-NL" sz="2400" dirty="0"/>
              <a:t> en 5</a:t>
            </a:r>
            <a:r>
              <a:rPr lang="nl-NL" sz="2400" baseline="30000" dirty="0"/>
              <a:t>e</a:t>
            </a:r>
            <a:r>
              <a:rPr lang="nl-NL" sz="2400" dirty="0"/>
              <a:t> levensjaar</a:t>
            </a:r>
          </a:p>
          <a:p>
            <a:pPr lvl="1"/>
            <a:r>
              <a:rPr lang="nl-NL" sz="2400" dirty="0"/>
              <a:t>Ook ten dele onbewust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D4D3CF-79B6-47CE-319D-9F40FB01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Psychische structuur</a:t>
            </a:r>
          </a:p>
        </p:txBody>
      </p:sp>
    </p:spTree>
    <p:extLst>
      <p:ext uri="{BB962C8B-B14F-4D97-AF65-F5344CB8AC3E}">
        <p14:creationId xmlns:p14="http://schemas.microsoft.com/office/powerpoint/2010/main" val="28610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A0432C5-4D3D-D579-E007-6BB6F421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007" y="4891846"/>
            <a:ext cx="7219985" cy="115184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Een model van </a:t>
            </a:r>
            <a:r>
              <a:rPr lang="nl-NL" dirty="0" err="1"/>
              <a:t>Id</a:t>
            </a:r>
            <a:r>
              <a:rPr lang="nl-NL" dirty="0"/>
              <a:t>, Ego en Superego en het bewuste en onbewuste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B678E8-D8FD-2229-32C6-82F384BE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Psychische structuur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9BFB1-3BE0-9C77-6C9E-1D86A79D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9650" y="1250699"/>
            <a:ext cx="7498800" cy="3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A67491-513A-BA95-9302-D0CFFB45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755040" cy="4968552"/>
          </a:xfrm>
        </p:spPr>
        <p:txBody>
          <a:bodyPr/>
          <a:lstStyle/>
          <a:p>
            <a:r>
              <a:rPr lang="nl-NL" dirty="0"/>
              <a:t>Vroegkinderlijke ontwikkeling kent </a:t>
            </a:r>
            <a:r>
              <a:rPr lang="nl-NL" dirty="0">
                <a:solidFill>
                  <a:srgbClr val="D05422"/>
                </a:solidFill>
              </a:rPr>
              <a:t>opeenvolgende fasen</a:t>
            </a:r>
          </a:p>
          <a:p>
            <a:r>
              <a:rPr lang="nl-NL" dirty="0"/>
              <a:t>Psychische en seksuele ontwikkeling volgen de lichamelijke ontwikkeling</a:t>
            </a:r>
          </a:p>
          <a:p>
            <a:r>
              <a:rPr lang="nl-NL" dirty="0"/>
              <a:t>Bij normale ontwikkeling doorloopt het kind de </a:t>
            </a:r>
            <a:r>
              <a:rPr lang="nl-NL" dirty="0" err="1"/>
              <a:t>achtereen-volgende</a:t>
            </a:r>
            <a:r>
              <a:rPr lang="nl-NL" dirty="0"/>
              <a:t> fasen</a:t>
            </a:r>
          </a:p>
          <a:p>
            <a:r>
              <a:rPr lang="nl-NL" dirty="0"/>
              <a:t>Bij een problematische ontwikkeling kan een kind </a:t>
            </a:r>
            <a:r>
              <a:rPr lang="nl-NL" dirty="0">
                <a:solidFill>
                  <a:srgbClr val="D05422"/>
                </a:solidFill>
              </a:rPr>
              <a:t>blijven</a:t>
            </a:r>
            <a:r>
              <a:rPr lang="nl-NL" dirty="0"/>
              <a:t> </a:t>
            </a:r>
            <a:r>
              <a:rPr lang="nl-NL" dirty="0">
                <a:solidFill>
                  <a:srgbClr val="D05422"/>
                </a:solidFill>
              </a:rPr>
              <a:t>steken</a:t>
            </a:r>
            <a:r>
              <a:rPr lang="nl-NL" dirty="0"/>
              <a:t> in een fase of </a:t>
            </a:r>
            <a:r>
              <a:rPr lang="nl-NL" dirty="0">
                <a:solidFill>
                  <a:srgbClr val="D05422"/>
                </a:solidFill>
              </a:rPr>
              <a:t>terugvallen</a:t>
            </a:r>
          </a:p>
          <a:p>
            <a:pPr lvl="1"/>
            <a:r>
              <a:rPr lang="nl-NL" dirty="0"/>
              <a:t>Fixatie</a:t>
            </a:r>
          </a:p>
          <a:p>
            <a:pPr lvl="1"/>
            <a:r>
              <a:rPr lang="nl-NL" dirty="0"/>
              <a:t>Regressie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A9BA70-08FD-7D2D-6BBA-CFD979C7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Psychoseksuele ontwikkeling</a:t>
            </a:r>
          </a:p>
        </p:txBody>
      </p:sp>
    </p:spTree>
    <p:extLst>
      <p:ext uri="{BB962C8B-B14F-4D97-AF65-F5344CB8AC3E}">
        <p14:creationId xmlns:p14="http://schemas.microsoft.com/office/powerpoint/2010/main" val="18411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6DE47A5-27AF-F61C-220A-74B0AB58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Orale fase</a:t>
            </a:r>
          </a:p>
          <a:p>
            <a:r>
              <a:rPr lang="nl-NL" dirty="0"/>
              <a:t>Anale fase</a:t>
            </a:r>
          </a:p>
          <a:p>
            <a:r>
              <a:rPr lang="nl-NL" dirty="0"/>
              <a:t>Fallische fase</a:t>
            </a:r>
          </a:p>
          <a:p>
            <a:r>
              <a:rPr lang="nl-NL" dirty="0"/>
              <a:t>Oedipale fase</a:t>
            </a:r>
          </a:p>
          <a:p>
            <a:r>
              <a:rPr lang="nl-NL" dirty="0"/>
              <a:t>Latentiefase</a:t>
            </a:r>
          </a:p>
          <a:p>
            <a:r>
              <a:rPr lang="nl-NL" dirty="0"/>
              <a:t>Genitale fase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966D93-1739-E4CB-B1BB-097279CF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Psychoseksuele fasen</a:t>
            </a:r>
          </a:p>
        </p:txBody>
      </p:sp>
    </p:spTree>
    <p:extLst>
      <p:ext uri="{BB962C8B-B14F-4D97-AF65-F5344CB8AC3E}">
        <p14:creationId xmlns:p14="http://schemas.microsoft.com/office/powerpoint/2010/main" val="29750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160ADF-287E-422F-B2E3-08ABA615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Oedipuscomplex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7B161F-0874-D1A0-3864-ECEAB619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50" y="1170338"/>
            <a:ext cx="4033299" cy="49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6023358-A135-9C2F-09FC-9FA761AF5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701735" cy="4968552"/>
          </a:xfrm>
        </p:spPr>
        <p:txBody>
          <a:bodyPr/>
          <a:lstStyle/>
          <a:p>
            <a:r>
              <a:rPr lang="nl-NL" dirty="0"/>
              <a:t>Geheugenonderzoek toont aan dat we verschillende soorten geheugen hebben</a:t>
            </a:r>
          </a:p>
          <a:p>
            <a:r>
              <a:rPr lang="nl-NL" dirty="0"/>
              <a:t>Een bekend en relatief nieuw onderscheid is dat tussen het impliciete en expliciete geheugen</a:t>
            </a:r>
          </a:p>
          <a:p>
            <a:pPr lvl="1">
              <a:buClr>
                <a:schemeClr val="tx1"/>
              </a:buClr>
            </a:pPr>
            <a:r>
              <a:rPr lang="nl-NL" dirty="0">
                <a:solidFill>
                  <a:srgbClr val="D05422"/>
                </a:solidFill>
              </a:rPr>
              <a:t>Expliciet</a:t>
            </a:r>
            <a:r>
              <a:rPr lang="nl-NL" dirty="0"/>
              <a:t> geheugen: lijkt op het bewuste</a:t>
            </a:r>
          </a:p>
          <a:p>
            <a:pPr lvl="1">
              <a:buClr>
                <a:schemeClr val="tx1"/>
              </a:buClr>
            </a:pPr>
            <a:r>
              <a:rPr lang="nl-NL" dirty="0">
                <a:solidFill>
                  <a:srgbClr val="D05422"/>
                </a:solidFill>
              </a:rPr>
              <a:t>Impliciet</a:t>
            </a:r>
            <a:r>
              <a:rPr lang="nl-NL" dirty="0"/>
              <a:t> geheugen: lijkt op het onbewuste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FA96C9-CF66-E84D-8131-04F34FCE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90800"/>
            <a:ext cx="10153127" cy="646386"/>
          </a:xfrm>
        </p:spPr>
        <p:txBody>
          <a:bodyPr/>
          <a:lstStyle/>
          <a:p>
            <a:r>
              <a:rPr lang="nl-NL" dirty="0"/>
              <a:t>Ontwikkelingen na Freud: neurobiologisch onderzoek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1D2C09-9218-B340-31D6-1E429ACE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184" y="1549711"/>
            <a:ext cx="3521456" cy="23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enselijk gezicht, rimpel, person, Voorhoofd&#10;&#10;Automatisch gegenereerde beschrijving">
            <a:extLst>
              <a:ext uri="{FF2B5EF4-FFF2-40B4-BE49-F238E27FC236}">
                <a16:creationId xmlns:a16="http://schemas.microsoft.com/office/drawing/2014/main" id="{7E8BC398-E7ED-BC8E-4E14-33235520D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1619900"/>
            <a:ext cx="2456873" cy="3095136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535523F-87D7-5AC2-E81B-A9361528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Ontwikkelingen na Freud: gehechtheidstheorie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BB2AEEF0-8A00-C808-C6A8-9ED0976CEEED}"/>
              </a:ext>
            </a:extLst>
          </p:cNvPr>
          <p:cNvSpPr txBox="1">
            <a:spLocks/>
          </p:cNvSpPr>
          <p:nvPr/>
        </p:nvSpPr>
        <p:spPr bwMode="auto">
          <a:xfrm>
            <a:off x="335360" y="1124744"/>
            <a:ext cx="1116391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kern="0" dirty="0"/>
              <a:t>John </a:t>
            </a:r>
            <a:r>
              <a:rPr lang="nl-NL" kern="0" dirty="0" err="1"/>
              <a:t>Bowlby</a:t>
            </a:r>
            <a:endParaRPr lang="nl-NL" kern="0" dirty="0"/>
          </a:p>
          <a:p>
            <a:pPr lvl="1"/>
            <a:r>
              <a:rPr lang="nl-NL" kern="0" dirty="0"/>
              <a:t>Oorspronkelijk een psychoanalyticus</a:t>
            </a:r>
          </a:p>
          <a:p>
            <a:r>
              <a:rPr lang="nl-NL" kern="0" dirty="0"/>
              <a:t>Hoe werkt kindertijd door in de volwassenheid? </a:t>
            </a:r>
            <a:br>
              <a:rPr lang="nl-NL" kern="0" dirty="0"/>
            </a:br>
            <a:r>
              <a:rPr lang="nl-NL" kern="0" dirty="0"/>
              <a:t>Meer </a:t>
            </a:r>
            <a:r>
              <a:rPr lang="nl-NL" kern="0" dirty="0">
                <a:solidFill>
                  <a:srgbClr val="D05422"/>
                </a:solidFill>
              </a:rPr>
              <a:t>mechanistische</a:t>
            </a:r>
            <a:r>
              <a:rPr lang="nl-NL" kern="0" dirty="0"/>
              <a:t> werkwijze</a:t>
            </a:r>
          </a:p>
          <a:p>
            <a:r>
              <a:rPr lang="nl-NL" kern="0" dirty="0"/>
              <a:t>Benadrukt de </a:t>
            </a:r>
            <a:r>
              <a:rPr lang="nl-NL" kern="0" dirty="0">
                <a:solidFill>
                  <a:srgbClr val="D05422"/>
                </a:solidFill>
              </a:rPr>
              <a:t>affectieve</a:t>
            </a:r>
            <a:r>
              <a:rPr lang="nl-NL" kern="0" dirty="0"/>
              <a:t> </a:t>
            </a:r>
            <a:r>
              <a:rPr lang="nl-NL" kern="0" dirty="0">
                <a:solidFill>
                  <a:srgbClr val="D05422"/>
                </a:solidFill>
              </a:rPr>
              <a:t>band</a:t>
            </a:r>
            <a:r>
              <a:rPr lang="nl-NL" kern="0" dirty="0"/>
              <a:t> tussen het jonge</a:t>
            </a:r>
            <a:br>
              <a:rPr lang="nl-NL" kern="0" dirty="0"/>
            </a:br>
            <a:r>
              <a:rPr lang="nl-NL" kern="0" dirty="0"/>
              <a:t>kind en de opvoeder(s)</a:t>
            </a:r>
          </a:p>
          <a:p>
            <a:r>
              <a:rPr lang="nl-NL" kern="0" dirty="0"/>
              <a:t>Kijkt </a:t>
            </a:r>
            <a:r>
              <a:rPr lang="nl-NL" kern="0" dirty="0">
                <a:solidFill>
                  <a:srgbClr val="D05422"/>
                </a:solidFill>
              </a:rPr>
              <a:t>minder</a:t>
            </a:r>
            <a:r>
              <a:rPr lang="nl-NL" kern="0" dirty="0"/>
              <a:t> naar subjectieve beleving</a:t>
            </a:r>
          </a:p>
          <a:p>
            <a:r>
              <a:rPr lang="nl-NL" kern="0" dirty="0"/>
              <a:t>Directe </a:t>
            </a:r>
            <a:r>
              <a:rPr lang="nl-NL" kern="0" dirty="0" err="1">
                <a:solidFill>
                  <a:srgbClr val="D05422"/>
                </a:solidFill>
              </a:rPr>
              <a:t>kindobservaties</a:t>
            </a:r>
            <a:endParaRPr lang="nl-NL" kern="0" dirty="0">
              <a:solidFill>
                <a:srgbClr val="D05422"/>
              </a:solidFill>
            </a:endParaRPr>
          </a:p>
          <a:p>
            <a:r>
              <a:rPr lang="nl-NL" kern="0" dirty="0"/>
              <a:t>Maakt onder andere gebruik van kennis over dierengedrag</a:t>
            </a:r>
          </a:p>
        </p:txBody>
      </p:sp>
    </p:spTree>
    <p:extLst>
      <p:ext uri="{BB962C8B-B14F-4D97-AF65-F5344CB8AC3E}">
        <p14:creationId xmlns:p14="http://schemas.microsoft.com/office/powerpoint/2010/main" val="22605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1F15024-F6BD-FFD8-6A4C-13E0F8A39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856640" cy="4968552"/>
          </a:xfrm>
        </p:spPr>
        <p:txBody>
          <a:bodyPr/>
          <a:lstStyle/>
          <a:p>
            <a:r>
              <a:rPr lang="nl-NL" sz="3200" dirty="0"/>
              <a:t>Aangeboren behoefte aan verbondenheid bij het kind</a:t>
            </a:r>
          </a:p>
          <a:p>
            <a:pPr lvl="1"/>
            <a:r>
              <a:rPr lang="nl-NL" sz="2600" dirty="0"/>
              <a:t>Kan zorggedrag uitlokken met bepaald gedrag zoals huilen, lachen, roepen</a:t>
            </a:r>
          </a:p>
          <a:p>
            <a:r>
              <a:rPr lang="nl-NL" sz="3200" dirty="0"/>
              <a:t>Bij volwassenen aangeboren zorginstinct</a:t>
            </a:r>
          </a:p>
          <a:p>
            <a:r>
              <a:rPr lang="nl-NL" sz="3200" dirty="0"/>
              <a:t>Afstemmen van kind op volwassene en andersom </a:t>
            </a:r>
            <a:br>
              <a:rPr lang="nl-NL" sz="3200" dirty="0"/>
            </a:br>
            <a:r>
              <a:rPr lang="nl-NL" sz="3200" dirty="0"/>
              <a:t>(</a:t>
            </a:r>
            <a:r>
              <a:rPr lang="nl-NL" sz="3200" dirty="0" err="1"/>
              <a:t>attunement</a:t>
            </a:r>
            <a:r>
              <a:rPr lang="nl-NL" sz="3200" dirty="0"/>
              <a:t>) leidt tot gehechtheidsvormen</a:t>
            </a:r>
          </a:p>
          <a:p>
            <a:pPr lvl="1"/>
            <a:r>
              <a:rPr lang="nl-NL" sz="2600" dirty="0"/>
              <a:t>Belangrijkste onderscheid is dat tussen </a:t>
            </a:r>
            <a:r>
              <a:rPr lang="nl-NL" sz="2600" dirty="0">
                <a:solidFill>
                  <a:srgbClr val="D05422"/>
                </a:solidFill>
              </a:rPr>
              <a:t>veilige en onveilige </a:t>
            </a:r>
            <a:br>
              <a:rPr lang="nl-NL" sz="2600" dirty="0">
                <a:solidFill>
                  <a:srgbClr val="D05422"/>
                </a:solidFill>
              </a:rPr>
            </a:br>
            <a:r>
              <a:rPr lang="nl-NL" sz="2600" dirty="0">
                <a:solidFill>
                  <a:srgbClr val="D05422"/>
                </a:solidFill>
              </a:rPr>
              <a:t>gehechtheid</a:t>
            </a:r>
          </a:p>
          <a:p>
            <a:r>
              <a:rPr lang="nl-NL" sz="3200" dirty="0"/>
              <a:t>De gehechtheidsvorm uit de eerste levensjaren </a:t>
            </a:r>
            <a:br>
              <a:rPr lang="nl-NL" sz="3200" dirty="0"/>
            </a:br>
            <a:r>
              <a:rPr lang="nl-NL" sz="3200" dirty="0"/>
              <a:t>beïnvloedt het gedrag als volwassene</a:t>
            </a:r>
          </a:p>
          <a:p>
            <a:pPr lvl="1"/>
            <a:r>
              <a:rPr lang="nl-NL" sz="2600" dirty="0"/>
              <a:t>Intern werkmodel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E63989-FA27-9456-2492-4B74D9C0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 over gehechtheid (attachment)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7D6F8F-44D5-0220-F535-49AE7ADB5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833" y="4261917"/>
            <a:ext cx="2656002" cy="17715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5A06BD-8E66-6AB5-A008-92036C31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833" y="2283210"/>
            <a:ext cx="2656001" cy="17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9F3D5FE-EB16-6FDD-BDE7-9401CCE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856640" cy="4968552"/>
          </a:xfrm>
        </p:spPr>
        <p:txBody>
          <a:bodyPr/>
          <a:lstStyle/>
          <a:p>
            <a:r>
              <a:rPr lang="nl-NL" sz="3100" dirty="0"/>
              <a:t>Het vermogen om te denken over eigen gedrag en dat van anderen</a:t>
            </a:r>
          </a:p>
          <a:p>
            <a:pPr lvl="1"/>
            <a:r>
              <a:rPr lang="nl-NL" sz="2500" dirty="0"/>
              <a:t>Gedrag begrijpen vanuit iemands motieven en emoties</a:t>
            </a:r>
          </a:p>
          <a:p>
            <a:pPr lvl="1"/>
            <a:r>
              <a:rPr lang="nl-NL" sz="2500" dirty="0"/>
              <a:t>Wordt wel </a:t>
            </a:r>
            <a:r>
              <a:rPr lang="nl-NL" sz="2500" dirty="0" err="1">
                <a:solidFill>
                  <a:srgbClr val="D05422"/>
                </a:solidFill>
              </a:rPr>
              <a:t>theory</a:t>
            </a:r>
            <a:r>
              <a:rPr lang="nl-NL" sz="2500" dirty="0">
                <a:solidFill>
                  <a:srgbClr val="D05422"/>
                </a:solidFill>
              </a:rPr>
              <a:t> of mind </a:t>
            </a:r>
            <a:r>
              <a:rPr lang="nl-NL" sz="2500" dirty="0"/>
              <a:t>genoemd</a:t>
            </a:r>
          </a:p>
          <a:p>
            <a:r>
              <a:rPr lang="nl-NL" sz="3100" dirty="0"/>
              <a:t>Goed kunnen </a:t>
            </a:r>
            <a:r>
              <a:rPr lang="nl-NL" sz="3100" dirty="0" err="1"/>
              <a:t>mentaliseren</a:t>
            </a:r>
            <a:r>
              <a:rPr lang="nl-NL" sz="3100" dirty="0"/>
              <a:t> gaat samen met veilige gehechtheid</a:t>
            </a:r>
          </a:p>
          <a:p>
            <a:r>
              <a:rPr lang="nl-NL" sz="3100" dirty="0" err="1"/>
              <a:t>Mentaliseren</a:t>
            </a:r>
            <a:r>
              <a:rPr lang="nl-NL" sz="3100" dirty="0"/>
              <a:t> gaat vrij </a:t>
            </a:r>
            <a:r>
              <a:rPr lang="nl-NL" sz="3100" dirty="0">
                <a:solidFill>
                  <a:srgbClr val="D05422"/>
                </a:solidFill>
              </a:rPr>
              <a:t>intuïtief</a:t>
            </a:r>
            <a:r>
              <a:rPr lang="nl-NL" sz="3100" dirty="0"/>
              <a:t>. Lijkt op een onbewust proces</a:t>
            </a:r>
          </a:p>
          <a:p>
            <a:r>
              <a:rPr lang="nl-NL" sz="3100" dirty="0"/>
              <a:t>In de hulpverlening wordt </a:t>
            </a:r>
            <a:r>
              <a:rPr lang="nl-NL" sz="3100" dirty="0" err="1"/>
              <a:t>mentaliseren</a:t>
            </a:r>
            <a:r>
              <a:rPr lang="nl-NL" sz="3100" dirty="0"/>
              <a:t> vaak gebruikt  bij ernstige onveilige gehechtheid</a:t>
            </a:r>
          </a:p>
          <a:p>
            <a:pPr lvl="1"/>
            <a:r>
              <a:rPr lang="nl-NL" sz="2500" dirty="0"/>
              <a:t>Gedesorganiseerde gehechtheid</a:t>
            </a:r>
          </a:p>
          <a:p>
            <a:r>
              <a:rPr lang="nl-NL" sz="3100" dirty="0"/>
              <a:t>Als je als hulpverlener iemand wilt leren </a:t>
            </a:r>
            <a:r>
              <a:rPr lang="nl-NL" sz="3100" dirty="0" err="1"/>
              <a:t>mentaliseren</a:t>
            </a:r>
            <a:r>
              <a:rPr lang="nl-NL" sz="3100" dirty="0"/>
              <a:t>, geef dan zelf het goede voorbeeld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1403E59-F363-DAC1-2FA7-038C7B888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Ontwikkelingen na Freud: </a:t>
            </a:r>
            <a:r>
              <a:rPr lang="nl-NL" dirty="0" err="1"/>
              <a:t>mentaliseren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65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0292FA-2CA7-F1A2-1E5D-CE39734A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Psychische stoornissen zijn uitingen van onbewuste conflicten</a:t>
            </a:r>
          </a:p>
          <a:p>
            <a:r>
              <a:rPr lang="nl-NL" dirty="0"/>
              <a:t>Vroegkinderlijke ervaringen spelen een rol</a:t>
            </a:r>
          </a:p>
          <a:p>
            <a:pPr lvl="1"/>
            <a:r>
              <a:rPr lang="nl-NL" dirty="0"/>
              <a:t>Zoals gehechtheid</a:t>
            </a:r>
          </a:p>
          <a:p>
            <a:r>
              <a:rPr lang="nl-NL" dirty="0"/>
              <a:t>Elk lijden wordt gekleurd door persoonlijke ervaringen</a:t>
            </a:r>
          </a:p>
          <a:p>
            <a:pPr lvl="1"/>
            <a:r>
              <a:rPr lang="nl-NL" dirty="0"/>
              <a:t>Deze zijn subjectief</a:t>
            </a:r>
          </a:p>
          <a:p>
            <a:pPr lvl="1"/>
            <a:r>
              <a:rPr lang="nl-NL" dirty="0"/>
              <a:t>Ze kunnen onbewust zijn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91DA87-9FB6-88C3-13E0-67DC5E1B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Psychische </a:t>
            </a:r>
            <a:r>
              <a:rPr lang="nl-NL" dirty="0"/>
              <a:t>stoornissen</a:t>
            </a:r>
          </a:p>
        </p:txBody>
      </p:sp>
    </p:spTree>
    <p:extLst>
      <p:ext uri="{BB962C8B-B14F-4D97-AF65-F5344CB8AC3E}">
        <p14:creationId xmlns:p14="http://schemas.microsoft.com/office/powerpoint/2010/main" val="16461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17075-CED7-6C5A-56E7-110AF93D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856640" cy="496855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nl-NL" sz="3000" dirty="0">
                <a:solidFill>
                  <a:srgbClr val="D05422"/>
                </a:solidFill>
              </a:rPr>
              <a:t>Subjectieve ervaringen </a:t>
            </a:r>
            <a:r>
              <a:rPr lang="nl-NL" sz="3000" dirty="0"/>
              <a:t>van een persoon zijn essentieel</a:t>
            </a:r>
          </a:p>
          <a:p>
            <a:pPr lvl="1"/>
            <a:r>
              <a:rPr lang="nl-NL" sz="2400" dirty="0"/>
              <a:t>In subjectieve ervaringen onderscheidt iemand zich van anderen</a:t>
            </a:r>
          </a:p>
          <a:p>
            <a:r>
              <a:rPr lang="nl-NL" sz="3000" dirty="0"/>
              <a:t>Mensen kunnen </a:t>
            </a:r>
            <a:r>
              <a:rPr lang="nl-NL" sz="3000" dirty="0">
                <a:solidFill>
                  <a:srgbClr val="D05422"/>
                </a:solidFill>
              </a:rPr>
              <a:t>reflecteren</a:t>
            </a:r>
            <a:r>
              <a:rPr lang="nl-NL" sz="3000" dirty="0"/>
              <a:t> op actuele, oude en toekomstige gedachten en gedragingen</a:t>
            </a:r>
          </a:p>
          <a:p>
            <a:r>
              <a:rPr lang="nl-NL" sz="3000" dirty="0"/>
              <a:t>Menselijke gedragingen en gedachten worden </a:t>
            </a:r>
            <a:r>
              <a:rPr lang="nl-NL" sz="3000" dirty="0">
                <a:solidFill>
                  <a:srgbClr val="D05422"/>
                </a:solidFill>
              </a:rPr>
              <a:t>bewust</a:t>
            </a:r>
            <a:r>
              <a:rPr lang="nl-NL" sz="3000" dirty="0"/>
              <a:t> maar ook </a:t>
            </a:r>
            <a:r>
              <a:rPr lang="nl-NL" sz="3000" dirty="0">
                <a:solidFill>
                  <a:srgbClr val="D05422"/>
                </a:solidFill>
              </a:rPr>
              <a:t>onbewust</a:t>
            </a:r>
            <a:r>
              <a:rPr lang="nl-NL" sz="3000" dirty="0"/>
              <a:t> aangestuurd</a:t>
            </a:r>
          </a:p>
          <a:p>
            <a:r>
              <a:rPr lang="nl-NL" sz="3000" dirty="0"/>
              <a:t>Mensen ervaren conflicten tussen (onbewuste) wensen en verboden op wensen (</a:t>
            </a:r>
            <a:r>
              <a:rPr lang="nl-NL" sz="3000" dirty="0">
                <a:solidFill>
                  <a:srgbClr val="D05422"/>
                </a:solidFill>
              </a:rPr>
              <a:t>conflictmodel</a:t>
            </a:r>
            <a:r>
              <a:rPr lang="nl-NL" sz="3000" dirty="0"/>
              <a:t>)</a:t>
            </a:r>
          </a:p>
          <a:p>
            <a:r>
              <a:rPr lang="nl-NL" sz="3000" dirty="0"/>
              <a:t>Toevallig gedrag bestaat niet, alles is </a:t>
            </a:r>
            <a:r>
              <a:rPr lang="nl-NL" sz="3000" dirty="0">
                <a:solidFill>
                  <a:srgbClr val="D05422"/>
                </a:solidFill>
              </a:rPr>
              <a:t>betekenisvol</a:t>
            </a:r>
          </a:p>
          <a:p>
            <a:r>
              <a:rPr lang="nl-NL" sz="3000" dirty="0"/>
              <a:t>Ervaringen uit de </a:t>
            </a:r>
            <a:r>
              <a:rPr lang="nl-NL" sz="3000" dirty="0">
                <a:solidFill>
                  <a:srgbClr val="D05422"/>
                </a:solidFill>
              </a:rPr>
              <a:t>eerste levensjaren </a:t>
            </a:r>
            <a:r>
              <a:rPr lang="nl-NL" sz="3000" dirty="0"/>
              <a:t>zijn vaak bepalend voor later gedrag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D0EF1D-FA97-092A-5DDC-EAE7978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psychoanalyse</a:t>
            </a:r>
          </a:p>
        </p:txBody>
      </p:sp>
    </p:spTree>
    <p:extLst>
      <p:ext uri="{BB962C8B-B14F-4D97-AF65-F5344CB8AC3E}">
        <p14:creationId xmlns:p14="http://schemas.microsoft.com/office/powerpoint/2010/main" val="40136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8EE2B2-1FC6-A459-5321-BF876D97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‘Onbegrijpelijk’ gedrag begrijpelijk maken. Psychoanalyse als uitlegkunde</a:t>
            </a:r>
          </a:p>
          <a:p>
            <a:pPr lvl="1"/>
            <a:r>
              <a:rPr lang="nl-NL" dirty="0"/>
              <a:t>Belangrijke begrippen aangeleverd voor de praktijktheorie</a:t>
            </a:r>
          </a:p>
          <a:p>
            <a:pPr lvl="2"/>
            <a:r>
              <a:rPr lang="nl-NL" dirty="0"/>
              <a:t>Verdedigingsmechanismen</a:t>
            </a:r>
          </a:p>
          <a:p>
            <a:pPr lvl="2"/>
            <a:r>
              <a:rPr lang="nl-NL" dirty="0"/>
              <a:t>Overdracht en tegenoverdracht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DDBCF5-ADC9-88D0-4D94-7E191F7F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in hulpverlening en opvoeding</a:t>
            </a:r>
          </a:p>
        </p:txBody>
      </p:sp>
    </p:spTree>
    <p:extLst>
      <p:ext uri="{BB962C8B-B14F-4D97-AF65-F5344CB8AC3E}">
        <p14:creationId xmlns:p14="http://schemas.microsoft.com/office/powerpoint/2010/main" val="16658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45B5262-ED8D-4FD5-5F40-E5938323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Onze </a:t>
            </a:r>
            <a:r>
              <a:rPr lang="nl-NL" dirty="0" err="1"/>
              <a:t>psyche</a:t>
            </a:r>
            <a:r>
              <a:rPr lang="nl-NL" dirty="0"/>
              <a:t> kent processen met als doel onbewuste wensen en trauma’s niet actief te herinneren</a:t>
            </a:r>
          </a:p>
          <a:p>
            <a:r>
              <a:rPr lang="nl-NL" dirty="0"/>
              <a:t>Weerstand is een ander begrip</a:t>
            </a:r>
          </a:p>
          <a:p>
            <a:r>
              <a:rPr lang="nl-NL" dirty="0"/>
              <a:t>Functie: bescherming tegen ‘psychische’ pijn</a:t>
            </a:r>
          </a:p>
          <a:p>
            <a:r>
              <a:rPr lang="nl-NL" dirty="0"/>
              <a:t>Er zijn er veel en ze werken heel verschillend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A8A3A8-A20C-0DC9-E12D-075EA858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Verdedigingsmechanismen</a:t>
            </a:r>
          </a:p>
        </p:txBody>
      </p:sp>
    </p:spTree>
    <p:extLst>
      <p:ext uri="{BB962C8B-B14F-4D97-AF65-F5344CB8AC3E}">
        <p14:creationId xmlns:p14="http://schemas.microsoft.com/office/powerpoint/2010/main" val="1345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DBB61A1-E9C8-2C2D-369F-26649EB3D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856640" cy="496855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nl-NL" sz="3000" dirty="0">
                <a:solidFill>
                  <a:srgbClr val="D05422"/>
                </a:solidFill>
              </a:rPr>
              <a:t>Neurotische</a:t>
            </a:r>
          </a:p>
          <a:p>
            <a:pPr lvl="1"/>
            <a:r>
              <a:rPr lang="nl-NL" sz="2400" dirty="0"/>
              <a:t>Iedereen heeft ze, ook hulpverleners</a:t>
            </a:r>
          </a:p>
          <a:p>
            <a:pPr lvl="1"/>
            <a:r>
              <a:rPr lang="nl-NL" sz="2400" dirty="0"/>
              <a:t>We kunnen er helemaal geen weet van hebben, maar soms beseffen we de werking wel</a:t>
            </a:r>
          </a:p>
          <a:p>
            <a:pPr lvl="1"/>
            <a:r>
              <a:rPr lang="nl-NL" sz="2400" dirty="0"/>
              <a:t>Voorbeeld: rationaliseren</a:t>
            </a:r>
          </a:p>
          <a:p>
            <a:pPr>
              <a:buClr>
                <a:schemeClr val="tx1"/>
              </a:buClr>
            </a:pPr>
            <a:r>
              <a:rPr lang="nl-NL" sz="3000" dirty="0">
                <a:solidFill>
                  <a:srgbClr val="D05422"/>
                </a:solidFill>
              </a:rPr>
              <a:t>Volwassen</a:t>
            </a:r>
          </a:p>
          <a:p>
            <a:pPr lvl="1"/>
            <a:r>
              <a:rPr lang="nl-NL" sz="2400" dirty="0"/>
              <a:t>Gewenste mechanismen</a:t>
            </a:r>
          </a:p>
          <a:p>
            <a:pPr lvl="1"/>
            <a:r>
              <a:rPr lang="nl-NL" sz="2400" dirty="0"/>
              <a:t>Voorbeeld: zelfspot is gezond</a:t>
            </a:r>
          </a:p>
          <a:p>
            <a:pPr>
              <a:buClr>
                <a:schemeClr val="tx1"/>
              </a:buClr>
            </a:pPr>
            <a:r>
              <a:rPr lang="nl-NL" sz="3000" dirty="0">
                <a:solidFill>
                  <a:srgbClr val="D05422"/>
                </a:solidFill>
              </a:rPr>
              <a:t>Primitieve</a:t>
            </a:r>
          </a:p>
          <a:p>
            <a:pPr lvl="1"/>
            <a:r>
              <a:rPr lang="nl-NL" sz="2400" dirty="0"/>
              <a:t>Moeilijk te behandelen</a:t>
            </a:r>
          </a:p>
          <a:p>
            <a:pPr lvl="1"/>
            <a:r>
              <a:rPr lang="nl-NL" sz="2400" dirty="0"/>
              <a:t>Vaak vroeg in de kindertijd ontstaan</a:t>
            </a:r>
          </a:p>
          <a:p>
            <a:pPr lvl="1"/>
            <a:r>
              <a:rPr lang="nl-NL" sz="2400" dirty="0"/>
              <a:t>Voorbeeld: projectie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03109D-D4F0-4791-86A6-3EE08343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verdedigingsmechanismen</a:t>
            </a:r>
          </a:p>
        </p:txBody>
      </p:sp>
    </p:spTree>
    <p:extLst>
      <p:ext uri="{BB962C8B-B14F-4D97-AF65-F5344CB8AC3E}">
        <p14:creationId xmlns:p14="http://schemas.microsoft.com/office/powerpoint/2010/main" val="3515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10455B-F4A1-B751-827E-38EC6FEF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2000"/>
            <a:ext cx="10059924" cy="6463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dirty="0"/>
              <a:t>Humor, zoals zelfspot, is een gewenst verdedigingsmechanisme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13CE44-D465-3356-BD5C-FED84CCA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17" y="1138558"/>
            <a:ext cx="7530766" cy="50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5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F3ABC71-309E-E197-4E73-BA480A976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>
                <a:solidFill>
                  <a:srgbClr val="D05422"/>
                </a:solidFill>
              </a:rPr>
              <a:t>verplaatsen</a:t>
            </a:r>
            <a:r>
              <a:rPr lang="nl-NL" dirty="0"/>
              <a:t> van gevoelens door de cliënt</a:t>
            </a:r>
          </a:p>
          <a:p>
            <a:pPr lvl="1"/>
            <a:r>
              <a:rPr lang="nl-NL" dirty="0"/>
              <a:t>Gevoelens afkomstig uit de kindertijd</a:t>
            </a:r>
          </a:p>
          <a:p>
            <a:pPr lvl="1"/>
            <a:r>
              <a:rPr lang="nl-NL" dirty="0"/>
              <a:t>Van een persoon uit de kindertijd naar een andere persoon uit het heden (meestal de hulpverlener)</a:t>
            </a:r>
          </a:p>
          <a:p>
            <a:pPr lvl="1"/>
            <a:r>
              <a:rPr lang="nl-NL" dirty="0"/>
              <a:t>Vaak onbewust proces</a:t>
            </a:r>
          </a:p>
          <a:p>
            <a:r>
              <a:rPr lang="nl-NL" dirty="0"/>
              <a:t>Het is een </a:t>
            </a:r>
            <a:r>
              <a:rPr lang="nl-NL" dirty="0">
                <a:solidFill>
                  <a:srgbClr val="D05422"/>
                </a:solidFill>
              </a:rPr>
              <a:t>herhaling</a:t>
            </a:r>
          </a:p>
          <a:p>
            <a:r>
              <a:rPr lang="nl-NL" dirty="0"/>
              <a:t>Het is </a:t>
            </a:r>
            <a:r>
              <a:rPr lang="nl-NL" dirty="0">
                <a:solidFill>
                  <a:srgbClr val="D05422"/>
                </a:solidFill>
              </a:rPr>
              <a:t>inadequaat</a:t>
            </a:r>
          </a:p>
          <a:p>
            <a:r>
              <a:rPr lang="nl-NL" dirty="0"/>
              <a:t>Het kunnen positieve en/of negatieve gevoelens zijn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A5A7B4-725E-FB0D-8473-653FA2C3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</a:t>
            </a:r>
          </a:p>
        </p:txBody>
      </p:sp>
    </p:spTree>
    <p:extLst>
      <p:ext uri="{BB962C8B-B14F-4D97-AF65-F5344CB8AC3E}">
        <p14:creationId xmlns:p14="http://schemas.microsoft.com/office/powerpoint/2010/main" val="27718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29AF493-4E38-88EE-83ED-96C7EC5F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376349" cy="4968552"/>
          </a:xfrm>
        </p:spPr>
        <p:txBody>
          <a:bodyPr/>
          <a:lstStyle/>
          <a:p>
            <a:r>
              <a:rPr lang="nl-NL" dirty="0"/>
              <a:t>Gevoelens van de </a:t>
            </a:r>
            <a:r>
              <a:rPr lang="nl-NL" dirty="0">
                <a:solidFill>
                  <a:srgbClr val="D05422"/>
                </a:solidFill>
              </a:rPr>
              <a:t>hulpverlener</a:t>
            </a:r>
            <a:r>
              <a:rPr lang="nl-NL" dirty="0"/>
              <a:t> in reactie op de overdrachtsgevoelens van de cliënt</a:t>
            </a:r>
          </a:p>
          <a:p>
            <a:r>
              <a:rPr lang="nl-NL" dirty="0"/>
              <a:t>Gevoelens kunnen bewust of onbewust zijn</a:t>
            </a:r>
          </a:p>
          <a:p>
            <a:r>
              <a:rPr lang="nl-NL" dirty="0"/>
              <a:t>Tegenoverdracht speelt in elke (</a:t>
            </a:r>
            <a:r>
              <a:rPr lang="nl-NL" dirty="0">
                <a:solidFill>
                  <a:srgbClr val="D05422"/>
                </a:solidFill>
              </a:rPr>
              <a:t>langdurige</a:t>
            </a:r>
            <a:r>
              <a:rPr lang="nl-NL" dirty="0"/>
              <a:t>) hulpverlenings- of opvoedingsrelatie</a:t>
            </a:r>
          </a:p>
          <a:p>
            <a:pPr lvl="1"/>
            <a:r>
              <a:rPr lang="nl-NL" dirty="0"/>
              <a:t>Tegenoverdracht kan tot uiting komen in </a:t>
            </a:r>
            <a:r>
              <a:rPr lang="nl-NL" dirty="0">
                <a:solidFill>
                  <a:srgbClr val="D05422"/>
                </a:solidFill>
              </a:rPr>
              <a:t>lichamelijke signalen </a:t>
            </a:r>
            <a:r>
              <a:rPr lang="nl-NL" dirty="0"/>
              <a:t>van de hulpverlener</a:t>
            </a:r>
          </a:p>
          <a:p>
            <a:pPr lvl="1"/>
            <a:r>
              <a:rPr lang="nl-NL" dirty="0"/>
              <a:t>Denk aan onderuit zitten, gapen of grijns op het gezicht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B207B1-AD8A-23C0-EC4A-69089716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Tegenoverdracht</a:t>
            </a:r>
          </a:p>
        </p:txBody>
      </p:sp>
    </p:spTree>
    <p:extLst>
      <p:ext uri="{BB962C8B-B14F-4D97-AF65-F5344CB8AC3E}">
        <p14:creationId xmlns:p14="http://schemas.microsoft.com/office/powerpoint/2010/main" val="10312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C6D38A-14A4-9AB4-F279-866E3E61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2000"/>
            <a:ext cx="10153127" cy="6463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dirty="0"/>
              <a:t>Overdracht en tegenoverdracht komt veel voor in hulpverleningsrelaties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824DBA-E2AE-E255-562C-A8C1EC4F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22" y="1243246"/>
            <a:ext cx="7999955" cy="47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ADC790B-409A-307C-B88F-D4E13707D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Risico dat de psychoanalyse als </a:t>
            </a:r>
            <a:r>
              <a:rPr lang="nl-NL" dirty="0">
                <a:solidFill>
                  <a:srgbClr val="D05422"/>
                </a:solidFill>
              </a:rPr>
              <a:t>‘gesloten’ theorie </a:t>
            </a:r>
            <a:r>
              <a:rPr lang="nl-NL" dirty="0"/>
              <a:t>wordt gebruikt</a:t>
            </a:r>
          </a:p>
          <a:p>
            <a:r>
              <a:rPr lang="nl-NL" dirty="0"/>
              <a:t>Moeizaam met wetenschappelijk onderzoek te combineren</a:t>
            </a:r>
          </a:p>
          <a:p>
            <a:pPr lvl="1"/>
            <a:r>
              <a:rPr lang="nl-NL" dirty="0"/>
              <a:t>Vanwege benadrukken </a:t>
            </a:r>
            <a:r>
              <a:rPr lang="nl-NL" dirty="0">
                <a:solidFill>
                  <a:srgbClr val="D05422"/>
                </a:solidFill>
              </a:rPr>
              <a:t>subjectiviteit</a:t>
            </a:r>
          </a:p>
          <a:p>
            <a:r>
              <a:rPr lang="nl-NL" dirty="0"/>
              <a:t>In </a:t>
            </a:r>
            <a:r>
              <a:rPr lang="nl-NL" dirty="0" err="1"/>
              <a:t>evidence-based</a:t>
            </a:r>
            <a:r>
              <a:rPr lang="nl-NL" dirty="0"/>
              <a:t> onderzoek komt/kwam de psychoanalyse er niet goed van af</a:t>
            </a:r>
          </a:p>
          <a:p>
            <a:pPr lvl="1"/>
            <a:r>
              <a:rPr lang="nl-NL" dirty="0"/>
              <a:t>Intussen inhaalslag vooral wat betreft onderzoek naar gehechtheid en </a:t>
            </a:r>
            <a:r>
              <a:rPr lang="nl-NL" dirty="0" err="1"/>
              <a:t>mentaliseren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52BB7F-6E4C-2520-8D22-E0ACE22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Kanttekeningen</a:t>
            </a:r>
          </a:p>
        </p:txBody>
      </p:sp>
    </p:spTree>
    <p:extLst>
      <p:ext uri="{BB962C8B-B14F-4D97-AF65-F5344CB8AC3E}">
        <p14:creationId xmlns:p14="http://schemas.microsoft.com/office/powerpoint/2010/main" val="10354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D7ACD1C-17DD-BBB6-AFAD-B7BDB6B8D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931185" cy="4968552"/>
          </a:xfrm>
        </p:spPr>
        <p:txBody>
          <a:bodyPr/>
          <a:lstStyle/>
          <a:p>
            <a:r>
              <a:rPr lang="nl-NL" dirty="0"/>
              <a:t>Gestart met Sigmund Freud</a:t>
            </a:r>
          </a:p>
          <a:p>
            <a:r>
              <a:rPr lang="nl-NL" dirty="0"/>
              <a:t>Inzichten uit de psychoanalyse zijn veranderd</a:t>
            </a:r>
          </a:p>
          <a:p>
            <a:r>
              <a:rPr lang="nl-NL" dirty="0"/>
              <a:t>Belangrijke levensmomenten van Freud hadden invloed op zijn theorievorming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05132F-CDF4-8B2A-F2F2-0D5FB69F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 van de psychoanalyse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24F421-0B2C-605A-D83F-141CA4EFD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55" y="1386628"/>
            <a:ext cx="3460785" cy="47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EE479D3-F306-0B30-1135-6FB96BD94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124744"/>
            <a:ext cx="7284641" cy="4968552"/>
          </a:xfrm>
        </p:spPr>
        <p:txBody>
          <a:bodyPr/>
          <a:lstStyle/>
          <a:p>
            <a:r>
              <a:rPr lang="nl-NL" dirty="0"/>
              <a:t>Verschillende soorten psychanalyse. Te vergelijken met een rivierdelta of vele vertakkingen</a:t>
            </a:r>
          </a:p>
          <a:p>
            <a:r>
              <a:rPr lang="nl-NL" dirty="0"/>
              <a:t>Na Freud veel bekende andere psychoanalytici, onder andere:</a:t>
            </a:r>
          </a:p>
          <a:p>
            <a:pPr lvl="1"/>
            <a:r>
              <a:rPr lang="nl-NL" dirty="0"/>
              <a:t>Carl Jung</a:t>
            </a:r>
          </a:p>
          <a:p>
            <a:pPr lvl="1"/>
            <a:r>
              <a:rPr lang="nl-NL" dirty="0"/>
              <a:t>Alfred </a:t>
            </a:r>
            <a:r>
              <a:rPr lang="nl-NL" dirty="0" err="1"/>
              <a:t>Adler</a:t>
            </a:r>
            <a:endParaRPr lang="nl-NL" dirty="0"/>
          </a:p>
          <a:p>
            <a:pPr lvl="1"/>
            <a:r>
              <a:rPr lang="nl-NL" dirty="0"/>
              <a:t>Anna Freud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834969-CC62-56B1-9C8F-7F9268F1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verschillende ‘soorten’ psychoanalyse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78BC97-0082-7F27-76DF-3FAEC604E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274" y="3676073"/>
            <a:ext cx="2004165" cy="24726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5152C8-A546-EE6E-FABE-CB8A31FB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865" y="1235212"/>
            <a:ext cx="2282985" cy="22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34B36B0-6BE7-92AD-3A09-1611D3E5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Wij zijn geen baas in eigen brein</a:t>
            </a:r>
          </a:p>
          <a:p>
            <a:r>
              <a:rPr lang="nl-NL" dirty="0"/>
              <a:t>Bij onze geboorte hebben we twee – tegengestelde – driften</a:t>
            </a:r>
          </a:p>
          <a:p>
            <a:pPr lvl="1"/>
            <a:r>
              <a:rPr lang="nl-NL" dirty="0"/>
              <a:t>Vooral de agressiedrift is pessimistisch te duiden</a:t>
            </a:r>
          </a:p>
          <a:p>
            <a:r>
              <a:rPr lang="nl-NL" dirty="0"/>
              <a:t>Ons leven wordt mede bepaald door onze levensgeschiedenis en dat kan een zware last zijn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BB9D92-8506-CF3B-2B9F-251AB353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Pessimistisch mensbeeld in de psychoanalyse</a:t>
            </a:r>
          </a:p>
        </p:txBody>
      </p:sp>
    </p:spTree>
    <p:extLst>
      <p:ext uri="{BB962C8B-B14F-4D97-AF65-F5344CB8AC3E}">
        <p14:creationId xmlns:p14="http://schemas.microsoft.com/office/powerpoint/2010/main" val="10321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8CF3C65-A4F8-BB8E-E3E8-CE991D77C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978216" cy="4968552"/>
          </a:xfrm>
        </p:spPr>
        <p:txBody>
          <a:bodyPr/>
          <a:lstStyle/>
          <a:p>
            <a:r>
              <a:rPr lang="nl-NL" dirty="0"/>
              <a:t>Mensen, zowel ‘gekke’ als ‘normale’ mensen, lijken meer op elkaar dan dat ze verschillen van elkaar</a:t>
            </a:r>
          </a:p>
          <a:p>
            <a:r>
              <a:rPr lang="nl-NL" dirty="0"/>
              <a:t>Immers, elk mens heeft zowel normaal als gestoord gedrag</a:t>
            </a:r>
          </a:p>
          <a:p>
            <a:r>
              <a:rPr lang="nl-NL" dirty="0"/>
              <a:t>Je kunt je bewust worden van de onderliggende oorzaken van je gedrag</a:t>
            </a:r>
          </a:p>
          <a:p>
            <a:pPr lvl="1"/>
            <a:r>
              <a:rPr lang="nl-NL" dirty="0"/>
              <a:t>Nadenken over en reflecteren op de wortels van je gedrag kan veel opleveren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62043D-0427-3676-5114-15A7CE51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Optimistisch mensbeeld in de psychoanalyse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628505-B84A-688C-15EB-6D225EFF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66" y="1404736"/>
            <a:ext cx="3288487" cy="21934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440DB6-5677-2D4B-4870-DB9396EC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566" y="3802328"/>
            <a:ext cx="3288487" cy="23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1A1F94D-950B-09A4-B29F-964311A92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Mensbeeld</a:t>
            </a:r>
          </a:p>
          <a:p>
            <a:pPr lvl="1"/>
            <a:r>
              <a:rPr lang="nl-NL" dirty="0"/>
              <a:t>De psychoanalyse kent twee mensbeelden</a:t>
            </a:r>
          </a:p>
          <a:p>
            <a:pPr lvl="2">
              <a:buClr>
                <a:schemeClr val="tx1"/>
              </a:buClr>
            </a:pPr>
            <a:r>
              <a:rPr lang="nl-NL" dirty="0">
                <a:solidFill>
                  <a:srgbClr val="D05422"/>
                </a:solidFill>
              </a:rPr>
              <a:t>Mechanistisch mensbeeld</a:t>
            </a:r>
            <a:r>
              <a:rPr lang="nl-NL" dirty="0"/>
              <a:t>: complex gedrag wordt gereduceerd tot de essentie</a:t>
            </a:r>
          </a:p>
          <a:p>
            <a:pPr lvl="2">
              <a:buClr>
                <a:schemeClr val="tx1"/>
              </a:buClr>
            </a:pPr>
            <a:r>
              <a:rPr lang="nl-NL" dirty="0">
                <a:solidFill>
                  <a:srgbClr val="D05422"/>
                </a:solidFill>
              </a:rPr>
              <a:t>Personalistisch mensbeeld</a:t>
            </a:r>
            <a:r>
              <a:rPr lang="nl-NL" dirty="0"/>
              <a:t>: zingeving door bewustwording van onderliggende oorzaken van gedrag</a:t>
            </a:r>
          </a:p>
          <a:p>
            <a:r>
              <a:rPr lang="nl-NL" dirty="0" err="1"/>
              <a:t>Biopsychosociaal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Moderne psychoanalyse stelt het psychische niveau centraal</a:t>
            </a:r>
          </a:p>
          <a:p>
            <a:pPr lvl="2"/>
            <a:r>
              <a:rPr lang="nl-NL" dirty="0"/>
              <a:t>Biologische en omgevingsinvloeden worden gefilterd door subjectieve ervaringen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8C43A2-4EE8-90A8-EA27-219DA286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de psychoanalyse</a:t>
            </a:r>
          </a:p>
        </p:txBody>
      </p:sp>
    </p:spTree>
    <p:extLst>
      <p:ext uri="{BB962C8B-B14F-4D97-AF65-F5344CB8AC3E}">
        <p14:creationId xmlns:p14="http://schemas.microsoft.com/office/powerpoint/2010/main" val="40066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9035697-811E-09E0-CFED-1E9042AE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Onbewuste mentale processen</a:t>
            </a:r>
          </a:p>
          <a:p>
            <a:r>
              <a:rPr lang="nl-NL" dirty="0"/>
              <a:t>Psychische structuur</a:t>
            </a:r>
          </a:p>
          <a:p>
            <a:r>
              <a:rPr lang="nl-NL" dirty="0"/>
              <a:t>Psychoseksuele ontwikkeling</a:t>
            </a:r>
          </a:p>
          <a:p>
            <a:r>
              <a:rPr lang="nl-NL" dirty="0"/>
              <a:t>Verdedigingsmechanismen</a:t>
            </a:r>
          </a:p>
          <a:p>
            <a:r>
              <a:rPr lang="nl-NL" dirty="0"/>
              <a:t>Praktijktheorie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EF73AD-F3B2-9554-011C-A700466F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de klassieke theorie</a:t>
            </a:r>
          </a:p>
        </p:txBody>
      </p:sp>
    </p:spTree>
    <p:extLst>
      <p:ext uri="{BB962C8B-B14F-4D97-AF65-F5344CB8AC3E}">
        <p14:creationId xmlns:p14="http://schemas.microsoft.com/office/powerpoint/2010/main" val="2471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6FCD8C-2C05-517A-AE8A-168A39245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6801" y="1372499"/>
            <a:ext cx="3814290" cy="207497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2D38283-A405-BE03-64A0-7EB33521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Mentale processen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6399454-A689-444F-0DDF-8E4B1F91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731" y="3602181"/>
            <a:ext cx="2940951" cy="2611187"/>
          </a:xfrm>
          <a:prstGeom prst="rect">
            <a:avLst/>
          </a:prstGeom>
        </p:spPr>
      </p:pic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B0E8D408-3883-3CD9-2952-99054CECEBE1}"/>
              </a:ext>
            </a:extLst>
          </p:cNvPr>
          <p:cNvSpPr txBox="1">
            <a:spLocks/>
          </p:cNvSpPr>
          <p:nvPr/>
        </p:nvSpPr>
        <p:spPr bwMode="auto">
          <a:xfrm>
            <a:off x="335360" y="1124744"/>
            <a:ext cx="768180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1" fontAlgn="base" hangingPunct="1">
              <a:spcBef>
                <a:spcPts val="0"/>
              </a:spcBef>
              <a:spcAft>
                <a:spcPts val="600"/>
              </a:spcAft>
              <a:buSzPct val="8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kern="0" dirty="0"/>
              <a:t>Het </a:t>
            </a:r>
            <a:r>
              <a:rPr lang="nl-NL" kern="0" dirty="0">
                <a:solidFill>
                  <a:srgbClr val="D05422"/>
                </a:solidFill>
              </a:rPr>
              <a:t>bewuste</a:t>
            </a:r>
            <a:r>
              <a:rPr lang="nl-NL" kern="0" dirty="0"/>
              <a:t>. Dat wat zich onder onze aandacht afspeelt</a:t>
            </a:r>
          </a:p>
          <a:p>
            <a:pPr lvl="1"/>
            <a:r>
              <a:rPr lang="nl-NL" kern="0" dirty="0"/>
              <a:t>Secundair proces: realiteitsprincipe</a:t>
            </a:r>
          </a:p>
          <a:p>
            <a:r>
              <a:rPr lang="nl-NL" kern="0" dirty="0"/>
              <a:t>Het </a:t>
            </a:r>
            <a:r>
              <a:rPr lang="nl-NL" kern="0" dirty="0">
                <a:solidFill>
                  <a:srgbClr val="D05422"/>
                </a:solidFill>
              </a:rPr>
              <a:t>voorbewuste</a:t>
            </a:r>
            <a:r>
              <a:rPr lang="nl-NL" kern="0" dirty="0"/>
              <a:t>. Kennis en ervaringen die met moeite op te roepen zijn</a:t>
            </a:r>
          </a:p>
          <a:p>
            <a:r>
              <a:rPr lang="nl-NL" kern="0" dirty="0"/>
              <a:t>Het </a:t>
            </a:r>
            <a:r>
              <a:rPr lang="nl-NL" kern="0" dirty="0">
                <a:solidFill>
                  <a:srgbClr val="D05422"/>
                </a:solidFill>
              </a:rPr>
              <a:t>onbewuste</a:t>
            </a:r>
            <a:r>
              <a:rPr lang="nl-NL" kern="0" dirty="0"/>
              <a:t>. Kennis, gevoelens en wensen waarvan we geen weet hebben maar die ons gedrag wel sturen</a:t>
            </a:r>
          </a:p>
          <a:p>
            <a:pPr lvl="1"/>
            <a:r>
              <a:rPr lang="nl-NL" kern="0" dirty="0"/>
              <a:t>Primair proces: lustprincipe</a:t>
            </a:r>
          </a:p>
        </p:txBody>
      </p:sp>
    </p:spTree>
    <p:extLst>
      <p:ext uri="{BB962C8B-B14F-4D97-AF65-F5344CB8AC3E}">
        <p14:creationId xmlns:p14="http://schemas.microsoft.com/office/powerpoint/2010/main" val="2585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 ppt palet">
  <a:themeElements>
    <a:clrScheme name="sjabloon coutinh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 coutinh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jabloon coutinh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 ppt palet" id="{D8FB8C39-3402-4EDF-B496-F28E68A5D43A}" vid="{97E9F91C-7DA6-4E10-80C2-5581C1517A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ppt palet</Template>
  <TotalTime>509</TotalTime>
  <Words>1032</Words>
  <Application>Microsoft Office PowerPoint</Application>
  <PresentationFormat>Breedbeeld</PresentationFormat>
  <Paragraphs>159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Wingdings</vt:lpstr>
      <vt:lpstr>thema ppt palet</vt:lpstr>
      <vt:lpstr>PowerPoint-presentatie</vt:lpstr>
      <vt:lpstr>Uitgangspunten psychoanalyse</vt:lpstr>
      <vt:lpstr>Geschiedenis van de psychoanalyse</vt:lpstr>
      <vt:lpstr>Veel verschillende ‘soorten’ psychoanalyse</vt:lpstr>
      <vt:lpstr>Pessimistisch mensbeeld in de psychoanalyse</vt:lpstr>
      <vt:lpstr>Optimistisch mensbeeld in de psychoanalyse</vt:lpstr>
      <vt:lpstr>Indeling van de psychoanalyse</vt:lpstr>
      <vt:lpstr>Onderdelen van de klassieke theorie</vt:lpstr>
      <vt:lpstr>Mentale processen</vt:lpstr>
      <vt:lpstr>Psychische structuur</vt:lpstr>
      <vt:lpstr>Psychische structuur</vt:lpstr>
      <vt:lpstr>Psychoseksuele ontwikkeling</vt:lpstr>
      <vt:lpstr>Psychoseksuele fasen</vt:lpstr>
      <vt:lpstr>Oedipuscomplex </vt:lpstr>
      <vt:lpstr>Ontwikkelingen na Freud: neurobiologisch onderzoek</vt:lpstr>
      <vt:lpstr>Ontwikkelingen na Freud: gehechtheidstheorie</vt:lpstr>
      <vt:lpstr>Theorie over gehechtheid (attachment)</vt:lpstr>
      <vt:lpstr>Ontwikkelingen na Freud: mentaliseren</vt:lpstr>
      <vt:lpstr>Psychische stoornissen</vt:lpstr>
      <vt:lpstr>Toepassingen in hulpverlening en opvoeding</vt:lpstr>
      <vt:lpstr>Verdedigingsmechanismen</vt:lpstr>
      <vt:lpstr>Soorten verdedigingsmechanismen</vt:lpstr>
      <vt:lpstr>Humor, zoals zelfspot, is een gewenst verdedigingsmechanisme</vt:lpstr>
      <vt:lpstr>Overdracht</vt:lpstr>
      <vt:lpstr>Tegenoverdracht</vt:lpstr>
      <vt:lpstr>Overdracht en tegenoverdracht komt veel voor in hulpverleningsrelaties</vt:lpstr>
      <vt:lpstr>Kanttekeningen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Psychoanalyse</dc:title>
  <dc:creator>Jakop Rigter</dc:creator>
  <cp:lastModifiedBy>Louise Prompers</cp:lastModifiedBy>
  <cp:revision>39</cp:revision>
  <dcterms:created xsi:type="dcterms:W3CDTF">2023-11-13T10:53:20Z</dcterms:created>
  <dcterms:modified xsi:type="dcterms:W3CDTF">2024-04-22T08:50:39Z</dcterms:modified>
</cp:coreProperties>
</file>