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8"/>
  </p:notesMasterIdLst>
  <p:sldIdLst>
    <p:sldId id="327" r:id="rId2"/>
    <p:sldId id="328" r:id="rId3"/>
    <p:sldId id="329" r:id="rId4"/>
    <p:sldId id="330" r:id="rId5"/>
    <p:sldId id="331" r:id="rId6"/>
    <p:sldId id="332" r:id="rId7"/>
    <p:sldId id="333" r:id="rId8"/>
    <p:sldId id="334" r:id="rId9"/>
    <p:sldId id="335" r:id="rId10"/>
    <p:sldId id="336" r:id="rId11"/>
    <p:sldId id="337" r:id="rId12"/>
    <p:sldId id="338" r:id="rId13"/>
    <p:sldId id="339" r:id="rId14"/>
    <p:sldId id="340" r:id="rId15"/>
    <p:sldId id="341" r:id="rId16"/>
    <p:sldId id="342" r:id="rId17"/>
  </p:sldIdLst>
  <p:sldSz cx="12192000" cy="6858000"/>
  <p:notesSz cx="6858000" cy="9144000"/>
  <p:defaultTextStyle>
    <a:defPPr>
      <a:defRPr lang="nl-NL"/>
    </a:defPPr>
    <a:lvl1pPr algn="l" rtl="0" eaLnBrk="0" fontAlgn="base" hangingPunct="0">
      <a:spcBef>
        <a:spcPct val="0"/>
      </a:spcBef>
      <a:spcAft>
        <a:spcPct val="0"/>
      </a:spcAft>
      <a:defRPr sz="3000" kern="1200">
        <a:solidFill>
          <a:srgbClr val="60255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sz="3000" kern="1200">
        <a:solidFill>
          <a:srgbClr val="602559"/>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sz="3000" kern="1200">
        <a:solidFill>
          <a:srgbClr val="602559"/>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sz="3000" kern="1200">
        <a:solidFill>
          <a:srgbClr val="602559"/>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sz="3000" kern="1200">
        <a:solidFill>
          <a:srgbClr val="602559"/>
        </a:solidFill>
        <a:latin typeface="Calibri" panose="020F0502020204030204" pitchFamily="34" charset="0"/>
        <a:ea typeface="+mn-ea"/>
        <a:cs typeface="Arial" panose="020B0604020202020204" pitchFamily="34" charset="0"/>
      </a:defRPr>
    </a:lvl5pPr>
    <a:lvl6pPr marL="2286000" algn="l" defTabSz="914400" rtl="0" eaLnBrk="1" latinLnBrk="0" hangingPunct="1">
      <a:defRPr sz="3000" kern="1200">
        <a:solidFill>
          <a:srgbClr val="602559"/>
        </a:solidFill>
        <a:latin typeface="Calibri" panose="020F0502020204030204" pitchFamily="34" charset="0"/>
        <a:ea typeface="+mn-ea"/>
        <a:cs typeface="Arial" panose="020B0604020202020204" pitchFamily="34" charset="0"/>
      </a:defRPr>
    </a:lvl6pPr>
    <a:lvl7pPr marL="2743200" algn="l" defTabSz="914400" rtl="0" eaLnBrk="1" latinLnBrk="0" hangingPunct="1">
      <a:defRPr sz="3000" kern="1200">
        <a:solidFill>
          <a:srgbClr val="602559"/>
        </a:solidFill>
        <a:latin typeface="Calibri" panose="020F0502020204030204" pitchFamily="34" charset="0"/>
        <a:ea typeface="+mn-ea"/>
        <a:cs typeface="Arial" panose="020B0604020202020204" pitchFamily="34" charset="0"/>
      </a:defRPr>
    </a:lvl7pPr>
    <a:lvl8pPr marL="3200400" algn="l" defTabSz="914400" rtl="0" eaLnBrk="1" latinLnBrk="0" hangingPunct="1">
      <a:defRPr sz="3000" kern="1200">
        <a:solidFill>
          <a:srgbClr val="602559"/>
        </a:solidFill>
        <a:latin typeface="Calibri" panose="020F0502020204030204" pitchFamily="34" charset="0"/>
        <a:ea typeface="+mn-ea"/>
        <a:cs typeface="Arial" panose="020B0604020202020204" pitchFamily="34" charset="0"/>
      </a:defRPr>
    </a:lvl8pPr>
    <a:lvl9pPr marL="3657600" algn="l" defTabSz="914400" rtl="0" eaLnBrk="1" latinLnBrk="0" hangingPunct="1">
      <a:defRPr sz="3000" kern="1200">
        <a:solidFill>
          <a:srgbClr val="602559"/>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20"/>
    <p:restoredTop sz="94699"/>
  </p:normalViewPr>
  <p:slideViewPr>
    <p:cSldViewPr snapToGrid="0" snapToObjects="1">
      <p:cViewPr varScale="1">
        <p:scale>
          <a:sx n="108" d="100"/>
          <a:sy n="108" d="100"/>
        </p:scale>
        <p:origin x="948"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784E1A-3589-334F-AED6-2B2E7DFF591A}" type="datetimeFigureOut">
              <a:rPr lang="en-NL" smtClean="0"/>
              <a:t>06/26/2023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81773-6CDA-3F4A-93EE-6EE186643531}" type="slidenum">
              <a:rPr lang="en-NL" smtClean="0"/>
              <a:t>‹nr.›</a:t>
            </a:fld>
            <a:endParaRPr lang="en-NL"/>
          </a:p>
        </p:txBody>
      </p:sp>
    </p:spTree>
    <p:extLst>
      <p:ext uri="{BB962C8B-B14F-4D97-AF65-F5344CB8AC3E}">
        <p14:creationId xmlns:p14="http://schemas.microsoft.com/office/powerpoint/2010/main" val="1122561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ctr"/>
          <a:lstStyle>
            <a:lvl1pPr algn="l">
              <a:defRPr sz="2800" b="0" cap="none">
                <a:solidFill>
                  <a:schemeClr val="tx1"/>
                </a:solidFill>
                <a:latin typeface="+mn-lt"/>
              </a:defRPr>
            </a:lvl1pPr>
          </a:lstStyle>
          <a:p>
            <a:r>
              <a:rPr lang="en-US" dirty="0" err="1"/>
              <a:t>Vandaag</a:t>
            </a:r>
            <a:r>
              <a:rPr lang="en-US" dirty="0"/>
              <a:t>: </a:t>
            </a:r>
            <a:r>
              <a:rPr lang="en-US" dirty="0" err="1"/>
              <a:t>alinea’s</a:t>
            </a:r>
            <a:endParaRPr lang="en-US" dirty="0"/>
          </a:p>
        </p:txBody>
      </p:sp>
      <p:sp>
        <p:nvSpPr>
          <p:cNvPr id="3" name="Text Placeholder 2"/>
          <p:cNvSpPr>
            <a:spLocks noGrp="1"/>
          </p:cNvSpPr>
          <p:nvPr>
            <p:ph type="body" idx="1" hasCustomPrompt="1"/>
          </p:nvPr>
        </p:nvSpPr>
        <p:spPr>
          <a:xfrm>
            <a:off x="963084" y="1916833"/>
            <a:ext cx="10363200" cy="2448272"/>
          </a:xfrm>
        </p:spPr>
        <p:txBody>
          <a:bodyPr anchor="ctr"/>
          <a:lstStyle>
            <a:lvl1pPr marL="0" indent="0" algn="l">
              <a:buNone/>
              <a:defRPr sz="54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dirty="0"/>
              <a:t>Verbeter je tekst</a:t>
            </a:r>
          </a:p>
        </p:txBody>
      </p:sp>
    </p:spTree>
    <p:extLst>
      <p:ext uri="{BB962C8B-B14F-4D97-AF65-F5344CB8AC3E}">
        <p14:creationId xmlns:p14="http://schemas.microsoft.com/office/powerpoint/2010/main" val="392562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a:xfrm>
            <a:off x="719667" y="115889"/>
            <a:ext cx="9120717" cy="719137"/>
          </a:xfrm>
          <a:prstGeom prst="rect">
            <a:avLst/>
          </a:prstGeom>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563161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3985" y="1268760"/>
            <a:ext cx="2518833" cy="4968552"/>
          </a:xfrm>
          <a:prstGeom prst="rect">
            <a:avLst/>
          </a:prstGeo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871133" y="1268760"/>
            <a:ext cx="7359651" cy="4968552"/>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532261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328" y="2960948"/>
            <a:ext cx="2808312" cy="1368152"/>
          </a:xfrm>
          <a:prstGeom prst="rect">
            <a:avLst/>
          </a:prstGeom>
          <a:solidFill>
            <a:srgbClr val="3C6314"/>
          </a:solidFill>
        </p:spPr>
        <p:txBody>
          <a:bodyPr anchor="ctr"/>
          <a:lstStyle>
            <a:lvl1pPr>
              <a:defRPr>
                <a:solidFill>
                  <a:schemeClr val="bg1"/>
                </a:solidFill>
              </a:defRPr>
            </a:lvl1pPr>
          </a:lstStyle>
          <a:p>
            <a:r>
              <a:rPr lang="nl-NL"/>
              <a:t>Voorbeeld </a:t>
            </a:r>
            <a:r>
              <a:rPr lang="nl-NL" dirty="0"/>
              <a:t>2a</a:t>
            </a:r>
            <a:endParaRPr lang="en-US" dirty="0"/>
          </a:p>
        </p:txBody>
      </p:sp>
      <p:sp>
        <p:nvSpPr>
          <p:cNvPr id="3" name="Subtitle 2"/>
          <p:cNvSpPr>
            <a:spLocks noGrp="1"/>
          </p:cNvSpPr>
          <p:nvPr>
            <p:ph type="subTitle" idx="1"/>
          </p:nvPr>
        </p:nvSpPr>
        <p:spPr>
          <a:xfrm>
            <a:off x="3287688" y="1412776"/>
            <a:ext cx="7704856" cy="4464496"/>
          </a:xfrm>
        </p:spPr>
        <p:txBody>
          <a:bodyPr anchor="ctr"/>
          <a:lstStyle>
            <a:lvl1pPr marL="0" indent="0" algn="l">
              <a:buNone/>
              <a:defRPr sz="20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Klikken om de ondertitelstijl van het model te bewerken</a:t>
            </a:r>
            <a:endParaRPr lang="en-US" dirty="0"/>
          </a:p>
        </p:txBody>
      </p:sp>
    </p:spTree>
    <p:extLst>
      <p:ext uri="{BB962C8B-B14F-4D97-AF65-F5344CB8AC3E}">
        <p14:creationId xmlns:p14="http://schemas.microsoft.com/office/powerpoint/2010/main" val="2128653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itle 1"/>
          <p:cNvSpPr>
            <a:spLocks noGrp="1"/>
          </p:cNvSpPr>
          <p:nvPr>
            <p:ph type="title"/>
          </p:nvPr>
        </p:nvSpPr>
        <p:spPr>
          <a:xfrm>
            <a:off x="335360" y="116632"/>
            <a:ext cx="11520000" cy="646386"/>
          </a:xfrm>
          <a:prstGeom prst="rect">
            <a:avLst/>
          </a:prstGeom>
        </p:spPr>
        <p:txBody>
          <a:bodyPr/>
          <a:lstStyle/>
          <a:p>
            <a:r>
              <a:rPr lang="nl-NL"/>
              <a:t>Klik om stijl te bewerken</a:t>
            </a:r>
            <a:endParaRPr lang="en-US" dirty="0"/>
          </a:p>
        </p:txBody>
      </p:sp>
    </p:spTree>
    <p:extLst>
      <p:ext uri="{BB962C8B-B14F-4D97-AF65-F5344CB8AC3E}">
        <p14:creationId xmlns:p14="http://schemas.microsoft.com/office/powerpoint/2010/main" val="3357656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719667" y="115889"/>
            <a:ext cx="9120717" cy="719137"/>
          </a:xfrm>
          <a:prstGeom prst="rect">
            <a:avLst/>
          </a:prstGeom>
        </p:spPr>
        <p:txBody>
          <a:bodyPr/>
          <a:lstStyle/>
          <a:p>
            <a:r>
              <a:rPr lang="nl-NL"/>
              <a:t>Klik om stijl te bewerken</a:t>
            </a:r>
            <a:endParaRPr lang="en-US"/>
          </a:p>
        </p:txBody>
      </p:sp>
      <p:sp>
        <p:nvSpPr>
          <p:cNvPr id="3" name="Content Placeholder 2"/>
          <p:cNvSpPr>
            <a:spLocks noGrp="1"/>
          </p:cNvSpPr>
          <p:nvPr>
            <p:ph sz="half" idx="1"/>
          </p:nvPr>
        </p:nvSpPr>
        <p:spPr>
          <a:xfrm>
            <a:off x="1295467" y="1556792"/>
            <a:ext cx="4938184"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576054" y="1556792"/>
            <a:ext cx="4940300" cy="4392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167387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itle 1"/>
          <p:cNvSpPr>
            <a:spLocks noGrp="1"/>
          </p:cNvSpPr>
          <p:nvPr>
            <p:ph type="title"/>
          </p:nvPr>
        </p:nvSpPr>
        <p:spPr>
          <a:xfrm>
            <a:off x="719404" y="116633"/>
            <a:ext cx="9698633" cy="719137"/>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3972105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19667" y="115889"/>
            <a:ext cx="9120717" cy="719137"/>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80418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44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3393" y="1196752"/>
            <a:ext cx="4011084" cy="802010"/>
          </a:xfrm>
          <a:prstGeom prst="rect">
            <a:avLst/>
          </a:prstGeom>
        </p:spPr>
        <p:txBody>
          <a:bodyPr anchor="b"/>
          <a:lstStyle>
            <a:lvl1pPr algn="l">
              <a:defRPr sz="2000" b="1"/>
            </a:lvl1pPr>
          </a:lstStyle>
          <a:p>
            <a:r>
              <a:rPr lang="nl-NL"/>
              <a:t>Klik om stijl te bewerken</a:t>
            </a:r>
            <a:endParaRPr lang="en-US"/>
          </a:p>
        </p:txBody>
      </p:sp>
      <p:sp>
        <p:nvSpPr>
          <p:cNvPr id="3" name="Content Placeholder 2"/>
          <p:cNvSpPr>
            <a:spLocks noGrp="1"/>
          </p:cNvSpPr>
          <p:nvPr>
            <p:ph idx="1"/>
          </p:nvPr>
        </p:nvSpPr>
        <p:spPr>
          <a:xfrm>
            <a:off x="4766733" y="1196753"/>
            <a:ext cx="6815667" cy="49294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09601" y="1988841"/>
            <a:ext cx="4011084" cy="41373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Tree>
    <p:extLst>
      <p:ext uri="{BB962C8B-B14F-4D97-AF65-F5344CB8AC3E}">
        <p14:creationId xmlns:p14="http://schemas.microsoft.com/office/powerpoint/2010/main" val="425947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389717" y="4869160"/>
            <a:ext cx="7315200" cy="566738"/>
          </a:xfrm>
          <a:prstGeom prst="rect">
            <a:avLst/>
          </a:prstGeom>
        </p:spPr>
        <p:txBody>
          <a:bodyPr anchor="b"/>
          <a:lstStyle>
            <a:lvl1pPr algn="l">
              <a:defRPr sz="2000" b="1"/>
            </a:lvl1pPr>
          </a:lstStyle>
          <a:p>
            <a:r>
              <a:rPr lang="nl-NL"/>
              <a:t>Klik om stijl te bewerken</a:t>
            </a:r>
            <a:endParaRPr lang="en-US"/>
          </a:p>
        </p:txBody>
      </p:sp>
      <p:sp>
        <p:nvSpPr>
          <p:cNvPr id="3" name="Picture Placeholder 2"/>
          <p:cNvSpPr>
            <a:spLocks noGrp="1"/>
          </p:cNvSpPr>
          <p:nvPr>
            <p:ph type="pic" idx="1"/>
          </p:nvPr>
        </p:nvSpPr>
        <p:spPr>
          <a:xfrm>
            <a:off x="2389717" y="1124744"/>
            <a:ext cx="7315200" cy="37444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a:p>
        </p:txBody>
      </p:sp>
      <p:sp>
        <p:nvSpPr>
          <p:cNvPr id="4" name="Text Placeholder 3"/>
          <p:cNvSpPr>
            <a:spLocks noGrp="1"/>
          </p:cNvSpPr>
          <p:nvPr>
            <p:ph type="body" sz="half" idx="2"/>
          </p:nvPr>
        </p:nvSpPr>
        <p:spPr>
          <a:xfrm>
            <a:off x="2389717" y="5432450"/>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Tree>
    <p:extLst>
      <p:ext uri="{BB962C8B-B14F-4D97-AF65-F5344CB8AC3E}">
        <p14:creationId xmlns:p14="http://schemas.microsoft.com/office/powerpoint/2010/main" val="7397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7" name="Rectangle 7"/>
          <p:cNvSpPr>
            <a:spLocks noGrp="1" noChangeArrowheads="1"/>
          </p:cNvSpPr>
          <p:nvPr>
            <p:ph type="body" idx="1"/>
          </p:nvPr>
        </p:nvSpPr>
        <p:spPr bwMode="auto">
          <a:xfrm>
            <a:off x="335360" y="980728"/>
            <a:ext cx="11520000"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nl-NL" altLang="nl-NL" dirty="0"/>
              <a:t>Klik om de modelstijlen te bewerken</a:t>
            </a:r>
          </a:p>
          <a:p>
            <a:pPr lvl="1"/>
            <a:endParaRPr lang="en-US" altLang="nl-NL" dirty="0"/>
          </a:p>
          <a:p>
            <a:pPr lvl="1"/>
            <a:endParaRPr lang="en-US" altLang="nl-NL" dirty="0"/>
          </a:p>
          <a:p>
            <a:pPr lvl="1"/>
            <a:endParaRPr lang="en-US" altLang="nl-NL" dirty="0"/>
          </a:p>
          <a:p>
            <a:pPr lvl="1"/>
            <a:r>
              <a:rPr lang="en-US" altLang="nl-NL" dirty="0"/>
              <a:t>Regel 2</a:t>
            </a:r>
          </a:p>
        </p:txBody>
      </p:sp>
      <p:sp>
        <p:nvSpPr>
          <p:cNvPr id="1030" name="Rectangle 16"/>
          <p:cNvSpPr>
            <a:spLocks noChangeArrowheads="1"/>
          </p:cNvSpPr>
          <p:nvPr/>
        </p:nvSpPr>
        <p:spPr bwMode="auto">
          <a:xfrm>
            <a:off x="1" y="0"/>
            <a:ext cx="2256367"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3000">
                <a:solidFill>
                  <a:srgbClr val="602559"/>
                </a:solidFill>
                <a:latin typeface="Calibri" pitchFamily="34" charset="0"/>
              </a:defRPr>
            </a:lvl1pPr>
            <a:lvl2pPr marL="742950" indent="-285750" eaLnBrk="0" hangingPunct="0">
              <a:defRPr sz="3000">
                <a:solidFill>
                  <a:srgbClr val="602559"/>
                </a:solidFill>
                <a:latin typeface="Calibri" pitchFamily="34" charset="0"/>
              </a:defRPr>
            </a:lvl2pPr>
            <a:lvl3pPr marL="1143000" indent="-228600" eaLnBrk="0" hangingPunct="0">
              <a:defRPr sz="3000">
                <a:solidFill>
                  <a:srgbClr val="602559"/>
                </a:solidFill>
                <a:latin typeface="Calibri" pitchFamily="34" charset="0"/>
              </a:defRPr>
            </a:lvl3pPr>
            <a:lvl4pPr marL="1600200" indent="-228600" eaLnBrk="0" hangingPunct="0">
              <a:defRPr sz="3000">
                <a:solidFill>
                  <a:srgbClr val="602559"/>
                </a:solidFill>
                <a:latin typeface="Calibri" pitchFamily="34" charset="0"/>
              </a:defRPr>
            </a:lvl4pPr>
            <a:lvl5pPr marL="2057400" indent="-228600" eaLnBrk="0" hangingPunct="0">
              <a:defRPr sz="3000">
                <a:solidFill>
                  <a:srgbClr val="602559"/>
                </a:solidFill>
                <a:latin typeface="Calibri" pitchFamily="34" charset="0"/>
              </a:defRPr>
            </a:lvl5pPr>
            <a:lvl6pPr marL="2514600" indent="-228600" eaLnBrk="0" fontAlgn="base" hangingPunct="0">
              <a:spcBef>
                <a:spcPct val="0"/>
              </a:spcBef>
              <a:spcAft>
                <a:spcPct val="0"/>
              </a:spcAft>
              <a:defRPr sz="3000">
                <a:solidFill>
                  <a:srgbClr val="602559"/>
                </a:solidFill>
                <a:latin typeface="Calibri" pitchFamily="34" charset="0"/>
              </a:defRPr>
            </a:lvl6pPr>
            <a:lvl7pPr marL="2971800" indent="-228600" eaLnBrk="0" fontAlgn="base" hangingPunct="0">
              <a:spcBef>
                <a:spcPct val="0"/>
              </a:spcBef>
              <a:spcAft>
                <a:spcPct val="0"/>
              </a:spcAft>
              <a:defRPr sz="3000">
                <a:solidFill>
                  <a:srgbClr val="602559"/>
                </a:solidFill>
                <a:latin typeface="Calibri" pitchFamily="34" charset="0"/>
              </a:defRPr>
            </a:lvl7pPr>
            <a:lvl8pPr marL="3429000" indent="-228600" eaLnBrk="0" fontAlgn="base" hangingPunct="0">
              <a:spcBef>
                <a:spcPct val="0"/>
              </a:spcBef>
              <a:spcAft>
                <a:spcPct val="0"/>
              </a:spcAft>
              <a:defRPr sz="3000">
                <a:solidFill>
                  <a:srgbClr val="602559"/>
                </a:solidFill>
                <a:latin typeface="Calibri" pitchFamily="34" charset="0"/>
              </a:defRPr>
            </a:lvl8pPr>
            <a:lvl9pPr marL="3886200" indent="-228600" eaLnBrk="0" fontAlgn="base" hangingPunct="0">
              <a:spcBef>
                <a:spcPct val="0"/>
              </a:spcBef>
              <a:spcAft>
                <a:spcPct val="0"/>
              </a:spcAft>
              <a:defRPr sz="3000">
                <a:solidFill>
                  <a:srgbClr val="602559"/>
                </a:solidFill>
                <a:latin typeface="Calibri" pitchFamily="34" charset="0"/>
              </a:defRPr>
            </a:lvl9pPr>
          </a:lstStyle>
          <a:p>
            <a:pPr algn="ctr" eaLnBrk="1" hangingPunct="1">
              <a:spcBef>
                <a:spcPct val="20000"/>
              </a:spcBef>
              <a:buSzPct val="80000"/>
              <a:buFontTx/>
              <a:buChar char="•"/>
              <a:defRPr/>
            </a:pPr>
            <a:endParaRPr lang="en-US" altLang="nl-NL" sz="3000">
              <a:cs typeface="Arial" charset="0"/>
            </a:endParaRPr>
          </a:p>
        </p:txBody>
      </p:sp>
      <p:sp>
        <p:nvSpPr>
          <p:cNvPr id="5" name="Text Box 8"/>
          <p:cNvSpPr txBox="1">
            <a:spLocks noChangeArrowheads="1"/>
          </p:cNvSpPr>
          <p:nvPr/>
        </p:nvSpPr>
        <p:spPr bwMode="auto">
          <a:xfrm>
            <a:off x="5448300" y="6335742"/>
            <a:ext cx="12954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3000">
                <a:solidFill>
                  <a:srgbClr val="602559"/>
                </a:solidFill>
                <a:latin typeface="Calibri" panose="020F0502020204030204" pitchFamily="34" charset="0"/>
                <a:cs typeface="Arial" panose="020B0604020202020204" pitchFamily="34" charset="0"/>
              </a:defRPr>
            </a:lvl1pPr>
            <a:lvl2pPr marL="742950" indent="-285750" eaLnBrk="0" hangingPunct="0">
              <a:defRPr sz="3000">
                <a:solidFill>
                  <a:srgbClr val="602559"/>
                </a:solidFill>
                <a:latin typeface="Calibri" panose="020F0502020204030204" pitchFamily="34" charset="0"/>
                <a:cs typeface="Arial" panose="020B0604020202020204" pitchFamily="34" charset="0"/>
              </a:defRPr>
            </a:lvl2pPr>
            <a:lvl3pPr marL="1143000" indent="-228600" eaLnBrk="0" hangingPunct="0">
              <a:defRPr sz="3000">
                <a:solidFill>
                  <a:srgbClr val="602559"/>
                </a:solidFill>
                <a:latin typeface="Calibri" panose="020F0502020204030204" pitchFamily="34" charset="0"/>
                <a:cs typeface="Arial" panose="020B0604020202020204" pitchFamily="34" charset="0"/>
              </a:defRPr>
            </a:lvl3pPr>
            <a:lvl4pPr marL="1600200" indent="-228600" eaLnBrk="0" hangingPunct="0">
              <a:defRPr sz="3000">
                <a:solidFill>
                  <a:srgbClr val="602559"/>
                </a:solidFill>
                <a:latin typeface="Calibri" panose="020F0502020204030204" pitchFamily="34" charset="0"/>
                <a:cs typeface="Arial" panose="020B0604020202020204" pitchFamily="34" charset="0"/>
              </a:defRPr>
            </a:lvl4pPr>
            <a:lvl5pPr marL="2057400" indent="-228600" eaLnBrk="0" hangingPunct="0">
              <a:defRPr sz="3000">
                <a:solidFill>
                  <a:srgbClr val="602559"/>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sz="3000">
                <a:solidFill>
                  <a:srgbClr val="602559"/>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sz="3000">
                <a:solidFill>
                  <a:srgbClr val="602559"/>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sz="3000">
                <a:solidFill>
                  <a:srgbClr val="602559"/>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sz="3000">
                <a:solidFill>
                  <a:srgbClr val="602559"/>
                </a:solidFill>
                <a:latin typeface="Calibri" panose="020F0502020204030204" pitchFamily="34" charset="0"/>
                <a:cs typeface="Arial" panose="020B0604020202020204" pitchFamily="34" charset="0"/>
              </a:defRPr>
            </a:lvl9pPr>
          </a:lstStyle>
          <a:p>
            <a:pPr algn="ctr" eaLnBrk="1" hangingPunct="1">
              <a:spcBef>
                <a:spcPct val="50000"/>
              </a:spcBef>
              <a:defRPr/>
            </a:pPr>
            <a:fld id="{76C53067-D269-4B43-B693-49A4E38C259A}" type="slidenum">
              <a:rPr lang="nl-NL" altLang="nl-NL" sz="1100" smtClean="0">
                <a:solidFill>
                  <a:schemeClr val="bg1"/>
                </a:solidFill>
              </a:rPr>
              <a:pPr algn="ctr" eaLnBrk="1" hangingPunct="1">
                <a:spcBef>
                  <a:spcPct val="50000"/>
                </a:spcBef>
                <a:defRPr/>
              </a:pPr>
              <a:t>‹nr.›</a:t>
            </a:fld>
            <a:r>
              <a:rPr lang="nl-NL" altLang="nl-NL" sz="1100" dirty="0">
                <a:solidFill>
                  <a:schemeClr val="bg1"/>
                </a:solidFill>
              </a:rPr>
              <a:t> van 16</a:t>
            </a:r>
          </a:p>
        </p:txBody>
      </p:sp>
    </p:spTree>
    <p:extLst>
      <p:ext uri="{BB962C8B-B14F-4D97-AF65-F5344CB8AC3E}">
        <p14:creationId xmlns:p14="http://schemas.microsoft.com/office/powerpoint/2010/main" val="10638109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rtl="0" eaLnBrk="1" fontAlgn="base" hangingPunct="1">
        <a:spcBef>
          <a:spcPct val="0"/>
        </a:spcBef>
        <a:spcAft>
          <a:spcPct val="0"/>
        </a:spcAft>
        <a:defRPr sz="3400" b="1">
          <a:solidFill>
            <a:schemeClr val="bg1"/>
          </a:solidFill>
          <a:latin typeface="+mj-lt"/>
          <a:ea typeface="+mj-ea"/>
          <a:cs typeface="+mj-cs"/>
        </a:defRPr>
      </a:lvl1pPr>
      <a:lvl2pPr algn="l" rtl="0" eaLnBrk="1" fontAlgn="base" hangingPunct="1">
        <a:spcBef>
          <a:spcPct val="0"/>
        </a:spcBef>
        <a:spcAft>
          <a:spcPct val="0"/>
        </a:spcAft>
        <a:defRPr sz="3400" b="1">
          <a:solidFill>
            <a:schemeClr val="bg1"/>
          </a:solidFill>
          <a:latin typeface="Calibri" pitchFamily="34" charset="0"/>
        </a:defRPr>
      </a:lvl2pPr>
      <a:lvl3pPr algn="l" rtl="0" eaLnBrk="1" fontAlgn="base" hangingPunct="1">
        <a:spcBef>
          <a:spcPct val="0"/>
        </a:spcBef>
        <a:spcAft>
          <a:spcPct val="0"/>
        </a:spcAft>
        <a:defRPr sz="3400" b="1">
          <a:solidFill>
            <a:schemeClr val="bg1"/>
          </a:solidFill>
          <a:latin typeface="Calibri" pitchFamily="34" charset="0"/>
        </a:defRPr>
      </a:lvl3pPr>
      <a:lvl4pPr algn="l" rtl="0" eaLnBrk="1" fontAlgn="base" hangingPunct="1">
        <a:spcBef>
          <a:spcPct val="0"/>
        </a:spcBef>
        <a:spcAft>
          <a:spcPct val="0"/>
        </a:spcAft>
        <a:defRPr sz="3400" b="1">
          <a:solidFill>
            <a:schemeClr val="bg1"/>
          </a:solidFill>
          <a:latin typeface="Calibri" pitchFamily="34" charset="0"/>
        </a:defRPr>
      </a:lvl4pPr>
      <a:lvl5pPr algn="l" rtl="0" eaLnBrk="1" fontAlgn="base" hangingPunct="1">
        <a:spcBef>
          <a:spcPct val="0"/>
        </a:spcBef>
        <a:spcAft>
          <a:spcPct val="0"/>
        </a:spcAft>
        <a:defRPr sz="3400" b="1">
          <a:solidFill>
            <a:schemeClr val="bg1"/>
          </a:solidFill>
          <a:latin typeface="Calibri" pitchFamily="34" charset="0"/>
        </a:defRPr>
      </a:lvl5pPr>
      <a:lvl6pPr marL="457200" algn="l" rtl="0" eaLnBrk="1" fontAlgn="base" hangingPunct="1">
        <a:spcBef>
          <a:spcPct val="0"/>
        </a:spcBef>
        <a:spcAft>
          <a:spcPct val="0"/>
        </a:spcAft>
        <a:defRPr sz="3400" b="1">
          <a:solidFill>
            <a:srgbClr val="334743"/>
          </a:solidFill>
          <a:latin typeface="Calibri" pitchFamily="34" charset="0"/>
        </a:defRPr>
      </a:lvl6pPr>
      <a:lvl7pPr marL="914400" algn="l" rtl="0" eaLnBrk="1" fontAlgn="base" hangingPunct="1">
        <a:spcBef>
          <a:spcPct val="0"/>
        </a:spcBef>
        <a:spcAft>
          <a:spcPct val="0"/>
        </a:spcAft>
        <a:defRPr sz="3400" b="1">
          <a:solidFill>
            <a:srgbClr val="334743"/>
          </a:solidFill>
          <a:latin typeface="Calibri" pitchFamily="34" charset="0"/>
        </a:defRPr>
      </a:lvl7pPr>
      <a:lvl8pPr marL="1371600" algn="l" rtl="0" eaLnBrk="1" fontAlgn="base" hangingPunct="1">
        <a:spcBef>
          <a:spcPct val="0"/>
        </a:spcBef>
        <a:spcAft>
          <a:spcPct val="0"/>
        </a:spcAft>
        <a:defRPr sz="3400" b="1">
          <a:solidFill>
            <a:srgbClr val="334743"/>
          </a:solidFill>
          <a:latin typeface="Calibri" pitchFamily="34" charset="0"/>
        </a:defRPr>
      </a:lvl8pPr>
      <a:lvl9pPr marL="1828800" algn="l" rtl="0" eaLnBrk="1" fontAlgn="base" hangingPunct="1">
        <a:spcBef>
          <a:spcPct val="0"/>
        </a:spcBef>
        <a:spcAft>
          <a:spcPct val="0"/>
        </a:spcAft>
        <a:defRPr sz="3400" b="1">
          <a:solidFill>
            <a:srgbClr val="334743"/>
          </a:solidFill>
          <a:latin typeface="Calibri" pitchFamily="34" charset="0"/>
        </a:defRPr>
      </a:lvl9pPr>
    </p:titleStyle>
    <p:bodyStyle>
      <a:lvl1pPr marL="0" indent="0" algn="ctr" rtl="0" eaLnBrk="1" fontAlgn="base" hangingPunct="1">
        <a:spcBef>
          <a:spcPct val="20000"/>
        </a:spcBef>
        <a:spcAft>
          <a:spcPct val="0"/>
        </a:spcAft>
        <a:buSzPct val="80000"/>
        <a:buFont typeface="Arial" panose="020B0604020202020204" pitchFamily="34" charset="0"/>
        <a:buNone/>
        <a:defRPr sz="5400">
          <a:solidFill>
            <a:schemeClr val="tx1"/>
          </a:solidFill>
          <a:latin typeface="+mn-lt"/>
          <a:ea typeface="+mn-ea"/>
          <a:cs typeface="+mn-cs"/>
        </a:defRPr>
      </a:lvl1pPr>
      <a:lvl2pPr marL="358775" indent="0" algn="l" rtl="0" eaLnBrk="1" fontAlgn="base" hangingPunct="1">
        <a:spcBef>
          <a:spcPct val="20000"/>
        </a:spcBef>
        <a:spcAft>
          <a:spcPct val="0"/>
        </a:spcAft>
        <a:buNone/>
        <a:defRPr sz="2800">
          <a:solidFill>
            <a:schemeClr val="tx1"/>
          </a:solidFill>
          <a:latin typeface="+mn-lt"/>
          <a:ea typeface="ＭＳ Ｐゴシック" charset="-128"/>
          <a:cs typeface="ＭＳ Ｐゴシック"/>
        </a:defRPr>
      </a:lvl2pPr>
      <a:lvl3pPr marL="1076325" indent="-358775" algn="l" rtl="0" eaLnBrk="1" fontAlgn="base" hangingPunct="1">
        <a:spcBef>
          <a:spcPct val="20000"/>
        </a:spcBef>
        <a:spcAft>
          <a:spcPct val="0"/>
        </a:spcAft>
        <a:buChar char="•"/>
        <a:defRPr sz="2400">
          <a:solidFill>
            <a:schemeClr val="tx1"/>
          </a:solidFill>
          <a:latin typeface="+mn-lt"/>
          <a:ea typeface="ＭＳ Ｐゴシック" charset="-128"/>
          <a:cs typeface="ＭＳ Ｐゴシック"/>
        </a:defRPr>
      </a:lvl3pPr>
      <a:lvl4pPr marL="1435100" indent="-358775" algn="l" rtl="0" eaLnBrk="1" fontAlgn="base" hangingPunct="1">
        <a:spcBef>
          <a:spcPct val="20000"/>
        </a:spcBef>
        <a:spcAft>
          <a:spcPct val="0"/>
        </a:spcAft>
        <a:buChar char="–"/>
        <a:defRPr sz="2000">
          <a:solidFill>
            <a:schemeClr val="tx1"/>
          </a:solidFill>
          <a:latin typeface="+mn-lt"/>
          <a:ea typeface="ＭＳ Ｐゴシック" charset="-128"/>
          <a:cs typeface="ＭＳ Ｐゴシック"/>
        </a:defRPr>
      </a:lvl4pPr>
      <a:lvl5pPr marL="1793875" indent="-358775" algn="l" rtl="0" eaLnBrk="1" fontAlgn="base" hangingPunct="1">
        <a:spcBef>
          <a:spcPct val="20000"/>
        </a:spcBef>
        <a:spcAft>
          <a:spcPct val="0"/>
        </a:spcAft>
        <a:buChar char="»"/>
        <a:defRPr sz="2000">
          <a:solidFill>
            <a:schemeClr val="tx1"/>
          </a:solidFill>
          <a:latin typeface="+mn-lt"/>
          <a:ea typeface="ＭＳ Ｐゴシック" charset="-128"/>
          <a:cs typeface="ＭＳ Ｐゴシック"/>
        </a:defRPr>
      </a:lvl5pPr>
      <a:lvl6pPr marL="3775075"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4232275"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4689475"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5146675"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36C3C6-31F3-E20E-B7F4-C33F50775715}"/>
              </a:ext>
            </a:extLst>
          </p:cNvPr>
          <p:cNvSpPr>
            <a:spLocks noGrp="1"/>
          </p:cNvSpPr>
          <p:nvPr>
            <p:ph type="title"/>
          </p:nvPr>
        </p:nvSpPr>
        <p:spPr/>
        <p:txBody>
          <a:bodyPr/>
          <a:lstStyle/>
          <a:p>
            <a:r>
              <a:rPr lang="nl-NL" dirty="0"/>
              <a:t>Vandaag: alinea’s</a:t>
            </a:r>
          </a:p>
        </p:txBody>
      </p:sp>
      <p:sp>
        <p:nvSpPr>
          <p:cNvPr id="3" name="Tijdelijke aanduiding voor tekst 2">
            <a:extLst>
              <a:ext uri="{FF2B5EF4-FFF2-40B4-BE49-F238E27FC236}">
                <a16:creationId xmlns:a16="http://schemas.microsoft.com/office/drawing/2014/main" id="{E4F16F3E-5FA8-B7C4-B68C-3C14525BC0EF}"/>
              </a:ext>
            </a:extLst>
          </p:cNvPr>
          <p:cNvSpPr>
            <a:spLocks noGrp="1"/>
          </p:cNvSpPr>
          <p:nvPr>
            <p:ph type="body" idx="1"/>
          </p:nvPr>
        </p:nvSpPr>
        <p:spPr/>
        <p:txBody>
          <a:bodyPr/>
          <a:lstStyle/>
          <a:p>
            <a:r>
              <a:rPr lang="nl-NL" dirty="0"/>
              <a:t>Verbeter je tekst</a:t>
            </a:r>
          </a:p>
        </p:txBody>
      </p:sp>
      <p:pic>
        <p:nvPicPr>
          <p:cNvPr id="4" name="Audio 3">
            <a:hlinkClick r:id="" action="ppaction://media"/>
            <a:extLst>
              <a:ext uri="{FF2B5EF4-FFF2-40B4-BE49-F238E27FC236}">
                <a16:creationId xmlns:a16="http://schemas.microsoft.com/office/drawing/2014/main" id="{FA0F4101-C251-ECDE-B493-EF7DFB18FE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9884" y="5362576"/>
            <a:ext cx="812800" cy="812800"/>
          </a:xfrm>
          <a:prstGeom prst="rect">
            <a:avLst/>
          </a:prstGeom>
        </p:spPr>
      </p:pic>
    </p:spTree>
    <p:extLst>
      <p:ext uri="{BB962C8B-B14F-4D97-AF65-F5344CB8AC3E}">
        <p14:creationId xmlns:p14="http://schemas.microsoft.com/office/powerpoint/2010/main" val="25640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83C740-F7E0-6F92-206F-5AF252DF201F}"/>
              </a:ext>
            </a:extLst>
          </p:cNvPr>
          <p:cNvSpPr>
            <a:spLocks noGrp="1"/>
          </p:cNvSpPr>
          <p:nvPr>
            <p:ph type="ctrTitle"/>
          </p:nvPr>
        </p:nvSpPr>
        <p:spPr/>
        <p:txBody>
          <a:bodyPr/>
          <a:lstStyle/>
          <a:p>
            <a:r>
              <a:rPr lang="nl-NL" dirty="0"/>
              <a:t>Revisie 2</a:t>
            </a:r>
          </a:p>
        </p:txBody>
      </p:sp>
      <p:sp>
        <p:nvSpPr>
          <p:cNvPr id="3" name="Ondertitel 2">
            <a:extLst>
              <a:ext uri="{FF2B5EF4-FFF2-40B4-BE49-F238E27FC236}">
                <a16:creationId xmlns:a16="http://schemas.microsoft.com/office/drawing/2014/main" id="{1853A1C3-6362-04DE-3EDA-8E2BCBCBEA03}"/>
              </a:ext>
            </a:extLst>
          </p:cNvPr>
          <p:cNvSpPr>
            <a:spLocks noGrp="1"/>
          </p:cNvSpPr>
          <p:nvPr>
            <p:ph type="subTitle" idx="1"/>
          </p:nvPr>
        </p:nvSpPr>
        <p:spPr/>
        <p:txBody>
          <a:bodyPr/>
          <a:lstStyle/>
          <a:p>
            <a:r>
              <a:rPr lang="nl-NL" sz="2000" dirty="0"/>
              <a:t>Om zicht te krijgen op de problemen met het riool heeft M.J. Oomen Leidingtechniek B.V. uit Sprundel een video-inspectie uitgevoerd. </a:t>
            </a:r>
            <a:r>
              <a:rPr lang="nl-NL" sz="2000" dirty="0">
                <a:highlight>
                  <a:srgbClr val="FFFF00"/>
                </a:highlight>
              </a:rPr>
              <a:t>Daarbij</a:t>
            </a:r>
            <a:r>
              <a:rPr lang="nl-NL" sz="2000" dirty="0"/>
              <a:t> is 1100 meter riolering geïnspecteerd. </a:t>
            </a:r>
            <a:r>
              <a:rPr lang="nl-NL" sz="2000" dirty="0">
                <a:highlight>
                  <a:srgbClr val="FFFF00"/>
                </a:highlight>
              </a:rPr>
              <a:t>De uitkomsten hiervan </a:t>
            </a:r>
            <a:r>
              <a:rPr lang="nl-NL" sz="2000" dirty="0"/>
              <a:t>staan in het rapport “Vakantiepark Het Zwin” (gemeente Sluis). </a:t>
            </a:r>
            <a:r>
              <a:rPr lang="nl-NL" sz="2000" dirty="0">
                <a:highlight>
                  <a:srgbClr val="FFFF00"/>
                </a:highlight>
              </a:rPr>
              <a:t>Dit rapport </a:t>
            </a:r>
            <a:r>
              <a:rPr lang="nl-NL" sz="2000" dirty="0"/>
              <a:t>is in ons bezit en geregistreerd onder projectnummer 05/A88, d.d. 27 april 2020.</a:t>
            </a:r>
            <a:endParaRPr lang="nl-NL" dirty="0"/>
          </a:p>
        </p:txBody>
      </p:sp>
      <p:pic>
        <p:nvPicPr>
          <p:cNvPr id="4" name="Audio 2">
            <a:hlinkClick r:id="" action="ppaction://media"/>
            <a:extLst>
              <a:ext uri="{FF2B5EF4-FFF2-40B4-BE49-F238E27FC236}">
                <a16:creationId xmlns:a16="http://schemas.microsoft.com/office/drawing/2014/main" id="{7D248044-E169-5D5D-5263-CBD17B6FE2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8580"/>
            <a:ext cx="812800" cy="812800"/>
          </a:xfrm>
          <a:prstGeom prst="rect">
            <a:avLst/>
          </a:prstGeom>
        </p:spPr>
      </p:pic>
    </p:spTree>
    <p:extLst>
      <p:ext uri="{BB962C8B-B14F-4D97-AF65-F5344CB8AC3E}">
        <p14:creationId xmlns:p14="http://schemas.microsoft.com/office/powerpoint/2010/main" val="374197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52033F-D92B-6CBE-A3CC-06B597C20C33}"/>
              </a:ext>
            </a:extLst>
          </p:cNvPr>
          <p:cNvSpPr>
            <a:spLocks noGrp="1"/>
          </p:cNvSpPr>
          <p:nvPr>
            <p:ph type="ctrTitle"/>
          </p:nvPr>
        </p:nvSpPr>
        <p:spPr/>
        <p:txBody>
          <a:bodyPr/>
          <a:lstStyle/>
          <a:p>
            <a:r>
              <a:rPr lang="nl-NL" dirty="0"/>
              <a:t>Voorbeeld 4</a:t>
            </a:r>
          </a:p>
        </p:txBody>
      </p:sp>
      <p:sp>
        <p:nvSpPr>
          <p:cNvPr id="3" name="Ondertitel 2">
            <a:extLst>
              <a:ext uri="{FF2B5EF4-FFF2-40B4-BE49-F238E27FC236}">
                <a16:creationId xmlns:a16="http://schemas.microsoft.com/office/drawing/2014/main" id="{E5484B6D-0A13-12FF-7A12-86F9A882F499}"/>
              </a:ext>
            </a:extLst>
          </p:cNvPr>
          <p:cNvSpPr>
            <a:spLocks noGrp="1"/>
          </p:cNvSpPr>
          <p:nvPr>
            <p:ph type="subTitle" idx="1"/>
          </p:nvPr>
        </p:nvSpPr>
        <p:spPr/>
        <p:txBody>
          <a:bodyPr/>
          <a:lstStyle/>
          <a:p>
            <a:pPr marL="0" indent="0">
              <a:buNone/>
            </a:pPr>
            <a:r>
              <a:rPr lang="nl-NL" sz="2000" dirty="0"/>
              <a:t>De watersnood van 1953 voltrok zich in de nacht van zaterdag 31 januari op zondag 1 februari 1953. De ramp werd veroorzaakt door een stormvloed in combinatie met springtij, waarbij het water in de trechtervormige zuidelijke Noordzee tot extreme hoogte steeg. De Watersnoodramp leidde tot 1836 doden in Nederland, 307 in het Verenigd Koninkrijk en 224 op zee. De ramp was aanleiding voor de ontwikkeling van een sterk verbeterde kustverdediging met zware stormvloedkeringen.</a:t>
            </a:r>
            <a:endParaRPr lang="en-NL" sz="2000" dirty="0"/>
          </a:p>
        </p:txBody>
      </p:sp>
      <p:pic>
        <p:nvPicPr>
          <p:cNvPr id="4" name="Audio 2">
            <a:hlinkClick r:id="" action="ppaction://media"/>
            <a:extLst>
              <a:ext uri="{FF2B5EF4-FFF2-40B4-BE49-F238E27FC236}">
                <a16:creationId xmlns:a16="http://schemas.microsoft.com/office/drawing/2014/main" id="{46EC90CB-BF00-3AC6-D26B-AF77DC2B8F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5262"/>
            <a:ext cx="812800" cy="812800"/>
          </a:xfrm>
          <a:prstGeom prst="rect">
            <a:avLst/>
          </a:prstGeom>
        </p:spPr>
      </p:pic>
    </p:spTree>
    <p:extLst>
      <p:ext uri="{BB962C8B-B14F-4D97-AF65-F5344CB8AC3E}">
        <p14:creationId xmlns:p14="http://schemas.microsoft.com/office/powerpoint/2010/main" val="265940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FE362-E466-8199-3842-77EA238B132A}"/>
              </a:ext>
            </a:extLst>
          </p:cNvPr>
          <p:cNvSpPr>
            <a:spLocks noGrp="1"/>
          </p:cNvSpPr>
          <p:nvPr>
            <p:ph type="ctrTitle"/>
          </p:nvPr>
        </p:nvSpPr>
        <p:spPr/>
        <p:txBody>
          <a:bodyPr/>
          <a:lstStyle/>
          <a:p>
            <a:r>
              <a:rPr lang="nl-NL" dirty="0"/>
              <a:t>Voorbeeld 4: herhaling</a:t>
            </a:r>
          </a:p>
        </p:txBody>
      </p:sp>
      <p:sp>
        <p:nvSpPr>
          <p:cNvPr id="3" name="Ondertitel 2">
            <a:extLst>
              <a:ext uri="{FF2B5EF4-FFF2-40B4-BE49-F238E27FC236}">
                <a16:creationId xmlns:a16="http://schemas.microsoft.com/office/drawing/2014/main" id="{AC19FE74-FD09-8542-B17B-F99C5CA1D35F}"/>
              </a:ext>
            </a:extLst>
          </p:cNvPr>
          <p:cNvSpPr>
            <a:spLocks noGrp="1"/>
          </p:cNvSpPr>
          <p:nvPr>
            <p:ph type="subTitle" idx="1"/>
          </p:nvPr>
        </p:nvSpPr>
        <p:spPr/>
        <p:txBody>
          <a:bodyPr/>
          <a:lstStyle/>
          <a:p>
            <a:r>
              <a:rPr lang="nl-NL" sz="2000" dirty="0">
                <a:highlight>
                  <a:srgbClr val="FFFF00"/>
                </a:highlight>
              </a:rPr>
              <a:t>De watersnood </a:t>
            </a:r>
            <a:r>
              <a:rPr lang="nl-NL" sz="2000" dirty="0"/>
              <a:t>van 1953 voltrok zich in de nacht van zaterdag 31 januari op zondag 1 februari 1953. </a:t>
            </a:r>
            <a:r>
              <a:rPr lang="nl-NL" sz="2000" dirty="0">
                <a:highlight>
                  <a:srgbClr val="FFFF00"/>
                </a:highlight>
              </a:rPr>
              <a:t>De ramp </a:t>
            </a:r>
            <a:r>
              <a:rPr lang="nl-NL" sz="2000" dirty="0"/>
              <a:t>werd veroorzaakt door een stormvloed in combinatie met springtij, waarbij het water in de trechtervormige zuidelijke Noordzee tot extreme hoogte steeg. </a:t>
            </a:r>
            <a:r>
              <a:rPr lang="nl-NL" sz="2000" dirty="0">
                <a:highlight>
                  <a:srgbClr val="FFFF00"/>
                </a:highlight>
              </a:rPr>
              <a:t>De Watersnoodramp </a:t>
            </a:r>
            <a:r>
              <a:rPr lang="nl-NL" sz="2000" dirty="0"/>
              <a:t>leidde tot 1836 doden in Nederland, 307 in het Verenigd Koninkrijk en 224 op zee. </a:t>
            </a:r>
            <a:r>
              <a:rPr lang="nl-NL" sz="2000" dirty="0">
                <a:highlight>
                  <a:srgbClr val="FFFF00"/>
                </a:highlight>
              </a:rPr>
              <a:t>De ramp </a:t>
            </a:r>
            <a:r>
              <a:rPr lang="nl-NL" sz="2000" dirty="0"/>
              <a:t>was aanleiding voor de ontwikkeling van een sterk verbeterde kustverdediging met zware stormvloedkeringen.</a:t>
            </a:r>
            <a:r>
              <a:rPr lang="nl-NL" sz="2000" baseline="30000" dirty="0"/>
              <a:t> </a:t>
            </a:r>
            <a:endParaRPr lang="en-NL" sz="2000" dirty="0"/>
          </a:p>
        </p:txBody>
      </p:sp>
      <p:pic>
        <p:nvPicPr>
          <p:cNvPr id="4" name="Audio 2">
            <a:hlinkClick r:id="" action="ppaction://media"/>
            <a:extLst>
              <a:ext uri="{FF2B5EF4-FFF2-40B4-BE49-F238E27FC236}">
                <a16:creationId xmlns:a16="http://schemas.microsoft.com/office/drawing/2014/main" id="{752FFBB0-120A-410B-425D-FB6AD6DAB7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5262"/>
            <a:ext cx="812800" cy="812800"/>
          </a:xfrm>
          <a:prstGeom prst="rect">
            <a:avLst/>
          </a:prstGeom>
        </p:spPr>
      </p:pic>
    </p:spTree>
    <p:extLst>
      <p:ext uri="{BB962C8B-B14F-4D97-AF65-F5344CB8AC3E}">
        <p14:creationId xmlns:p14="http://schemas.microsoft.com/office/powerpoint/2010/main" val="337043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0325F8-8D26-084A-8CE6-CE33069F56B9}"/>
              </a:ext>
            </a:extLst>
          </p:cNvPr>
          <p:cNvSpPr>
            <a:spLocks noGrp="1"/>
          </p:cNvSpPr>
          <p:nvPr>
            <p:ph type="ctrTitle"/>
          </p:nvPr>
        </p:nvSpPr>
        <p:spPr/>
        <p:txBody>
          <a:bodyPr/>
          <a:lstStyle/>
          <a:p>
            <a:r>
              <a:rPr lang="nl-NL" dirty="0"/>
              <a:t>Voorbeeld 5: verdieping</a:t>
            </a:r>
          </a:p>
        </p:txBody>
      </p:sp>
      <p:sp>
        <p:nvSpPr>
          <p:cNvPr id="3" name="Ondertitel 2">
            <a:extLst>
              <a:ext uri="{FF2B5EF4-FFF2-40B4-BE49-F238E27FC236}">
                <a16:creationId xmlns:a16="http://schemas.microsoft.com/office/drawing/2014/main" id="{4EA69E0E-49A8-F9FB-1A29-D1923952F8B0}"/>
              </a:ext>
            </a:extLst>
          </p:cNvPr>
          <p:cNvSpPr>
            <a:spLocks noGrp="1"/>
          </p:cNvSpPr>
          <p:nvPr>
            <p:ph type="subTitle" idx="1"/>
          </p:nvPr>
        </p:nvSpPr>
        <p:spPr/>
        <p:txBody>
          <a:bodyPr/>
          <a:lstStyle/>
          <a:p>
            <a:pPr marL="0" indent="0">
              <a:buNone/>
            </a:pPr>
            <a:r>
              <a:rPr lang="nl-NL" sz="2000" dirty="0"/>
              <a:t>Risicoanalyse is een tak van de toegepaste wiskunde en houdt zich bezig met het voorspellen van risico’s. Goede voorspellingen zijn nodig bij besluitvorming over riskante industriële ondernemingen, zoals op het gebied van kernenergie. In dit soort  situaties wil de overheid graag weten of de risico’s opwegen tegen de economische voordelen die daarbij te behalen zijn.</a:t>
            </a:r>
            <a:endParaRPr lang="en-NL" sz="2000" dirty="0"/>
          </a:p>
        </p:txBody>
      </p:sp>
      <p:pic>
        <p:nvPicPr>
          <p:cNvPr id="4" name="Audio 2">
            <a:hlinkClick r:id="" action="ppaction://media"/>
            <a:extLst>
              <a:ext uri="{FF2B5EF4-FFF2-40B4-BE49-F238E27FC236}">
                <a16:creationId xmlns:a16="http://schemas.microsoft.com/office/drawing/2014/main" id="{21348F9C-7CBB-3A9E-482D-9B033EABCE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5262"/>
            <a:ext cx="812800" cy="812800"/>
          </a:xfrm>
          <a:prstGeom prst="rect">
            <a:avLst/>
          </a:prstGeom>
        </p:spPr>
      </p:pic>
    </p:spTree>
    <p:extLst>
      <p:ext uri="{BB962C8B-B14F-4D97-AF65-F5344CB8AC3E}">
        <p14:creationId xmlns:p14="http://schemas.microsoft.com/office/powerpoint/2010/main" val="338667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5986F-16E1-EFA4-D915-EF98138B08A2}"/>
              </a:ext>
            </a:extLst>
          </p:cNvPr>
          <p:cNvSpPr>
            <a:spLocks noGrp="1"/>
          </p:cNvSpPr>
          <p:nvPr>
            <p:ph type="ctrTitle"/>
          </p:nvPr>
        </p:nvSpPr>
        <p:spPr/>
        <p:txBody>
          <a:bodyPr/>
          <a:lstStyle/>
          <a:p>
            <a:r>
              <a:rPr lang="nl-NL" dirty="0"/>
              <a:t>Voorbeeld 5: verdieping</a:t>
            </a:r>
          </a:p>
        </p:txBody>
      </p:sp>
      <p:sp>
        <p:nvSpPr>
          <p:cNvPr id="3" name="Ondertitel 2">
            <a:extLst>
              <a:ext uri="{FF2B5EF4-FFF2-40B4-BE49-F238E27FC236}">
                <a16:creationId xmlns:a16="http://schemas.microsoft.com/office/drawing/2014/main" id="{2B63F8C7-13F2-04DF-BA9D-026E4B66F9E5}"/>
              </a:ext>
            </a:extLst>
          </p:cNvPr>
          <p:cNvSpPr>
            <a:spLocks noGrp="1"/>
          </p:cNvSpPr>
          <p:nvPr>
            <p:ph type="subTitle" idx="1"/>
          </p:nvPr>
        </p:nvSpPr>
        <p:spPr/>
        <p:txBody>
          <a:bodyPr/>
          <a:lstStyle/>
          <a:p>
            <a:pPr marL="0" indent="0">
              <a:buNone/>
            </a:pPr>
            <a:r>
              <a:rPr lang="nl-NL" sz="2000" dirty="0"/>
              <a:t>Risicoanalyse is een tak van de toegepaste wiskunde en houdt zich bezig met het voorspellen van risico’s. </a:t>
            </a:r>
            <a:r>
              <a:rPr lang="nl-NL" sz="2000" dirty="0">
                <a:highlight>
                  <a:srgbClr val="FFFF00"/>
                </a:highlight>
              </a:rPr>
              <a:t>Goede voorspellingen</a:t>
            </a:r>
            <a:r>
              <a:rPr lang="nl-NL" sz="2000" dirty="0"/>
              <a:t> zijn nodig bij besluitvorming over riskante industriële ondernemingen, </a:t>
            </a:r>
            <a:r>
              <a:rPr lang="nl-NL" sz="2000" dirty="0">
                <a:highlight>
                  <a:srgbClr val="FFFF00"/>
                </a:highlight>
              </a:rPr>
              <a:t>zoals</a:t>
            </a:r>
            <a:r>
              <a:rPr lang="nl-NL" sz="2000" dirty="0"/>
              <a:t> op het gebied van kernenergie. </a:t>
            </a:r>
            <a:r>
              <a:rPr lang="nl-NL" sz="2000" dirty="0">
                <a:highlight>
                  <a:srgbClr val="FFFF00"/>
                </a:highlight>
              </a:rPr>
              <a:t>In dit soort  situaties </a:t>
            </a:r>
            <a:r>
              <a:rPr lang="nl-NL" sz="2000" dirty="0"/>
              <a:t>wil de overheid graag weten of de risico’s opwegen tegen de economische voordelen die </a:t>
            </a:r>
            <a:r>
              <a:rPr lang="nl-NL" sz="2000" dirty="0">
                <a:highlight>
                  <a:srgbClr val="FFFF00"/>
                </a:highlight>
              </a:rPr>
              <a:t>daarbij</a:t>
            </a:r>
            <a:r>
              <a:rPr lang="nl-NL" sz="2000" dirty="0"/>
              <a:t> te behalen zijn.</a:t>
            </a:r>
            <a:endParaRPr lang="en-NL" sz="2000" dirty="0"/>
          </a:p>
        </p:txBody>
      </p:sp>
      <p:pic>
        <p:nvPicPr>
          <p:cNvPr id="4" name="Audio 2">
            <a:hlinkClick r:id="" action="ppaction://media"/>
            <a:extLst>
              <a:ext uri="{FF2B5EF4-FFF2-40B4-BE49-F238E27FC236}">
                <a16:creationId xmlns:a16="http://schemas.microsoft.com/office/drawing/2014/main" id="{93436C2F-6523-51A3-6C9B-370A12CD7C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5261"/>
            <a:ext cx="812800" cy="812800"/>
          </a:xfrm>
          <a:prstGeom prst="rect">
            <a:avLst/>
          </a:prstGeom>
        </p:spPr>
      </p:pic>
    </p:spTree>
    <p:extLst>
      <p:ext uri="{BB962C8B-B14F-4D97-AF65-F5344CB8AC3E}">
        <p14:creationId xmlns:p14="http://schemas.microsoft.com/office/powerpoint/2010/main" val="4664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8C31A-195A-36ED-F724-CA2245FC5497}"/>
              </a:ext>
            </a:extLst>
          </p:cNvPr>
          <p:cNvSpPr>
            <a:spLocks noGrp="1"/>
          </p:cNvSpPr>
          <p:nvPr>
            <p:ph type="ctrTitle"/>
          </p:nvPr>
        </p:nvSpPr>
        <p:spPr>
          <a:xfrm>
            <a:off x="47328" y="2885243"/>
            <a:ext cx="2808312" cy="1509204"/>
          </a:xfrm>
        </p:spPr>
        <p:txBody>
          <a:bodyPr/>
          <a:lstStyle/>
          <a:p>
            <a:r>
              <a:rPr lang="nl-NL" dirty="0"/>
              <a:t>Hoe maak je goede alinea’s?</a:t>
            </a:r>
          </a:p>
        </p:txBody>
      </p:sp>
      <p:sp>
        <p:nvSpPr>
          <p:cNvPr id="3" name="Ondertitel 2">
            <a:extLst>
              <a:ext uri="{FF2B5EF4-FFF2-40B4-BE49-F238E27FC236}">
                <a16:creationId xmlns:a16="http://schemas.microsoft.com/office/drawing/2014/main" id="{D1A9F3D0-0DDA-BBDE-A7C3-E85FBA4C3F76}"/>
              </a:ext>
            </a:extLst>
          </p:cNvPr>
          <p:cNvSpPr>
            <a:spLocks noGrp="1"/>
          </p:cNvSpPr>
          <p:nvPr>
            <p:ph type="subTitle" idx="1"/>
          </p:nvPr>
        </p:nvSpPr>
        <p:spPr/>
        <p:txBody>
          <a:bodyPr/>
          <a:lstStyle/>
          <a:p>
            <a:pPr marL="342900" indent="-342900">
              <a:buFont typeface="Arial" panose="020B0604020202020204" pitchFamily="34" charset="0"/>
              <a:buChar char="•"/>
            </a:pPr>
            <a:r>
              <a:rPr lang="en-GB" dirty="0"/>
              <a:t>Z</a:t>
            </a:r>
            <a:r>
              <a:rPr lang="en-NL" dirty="0"/>
              <a:t>org voor een kernzin</a:t>
            </a:r>
          </a:p>
          <a:p>
            <a:pPr marL="342900" indent="-342900">
              <a:buFont typeface="Arial" panose="020B0604020202020204" pitchFamily="34" charset="0"/>
              <a:buChar char="•"/>
            </a:pPr>
            <a:r>
              <a:rPr lang="en-NL" dirty="0"/>
              <a:t>Plaats de kernzin zoveel mogelijk voorop</a:t>
            </a:r>
          </a:p>
          <a:p>
            <a:pPr marL="342900" indent="-342900">
              <a:buFont typeface="Arial" panose="020B0604020202020204" pitchFamily="34" charset="0"/>
              <a:buChar char="•"/>
            </a:pPr>
            <a:r>
              <a:rPr lang="en-NL" dirty="0"/>
              <a:t>Verbind vervolgzinnen met de kernzin met herhaling én verdieping</a:t>
            </a:r>
          </a:p>
          <a:p>
            <a:pPr marL="342900" indent="-342900">
              <a:buFont typeface="Arial" panose="020B0604020202020204" pitchFamily="34" charset="0"/>
              <a:buChar char="•"/>
            </a:pPr>
            <a:r>
              <a:rPr lang="en-NL" dirty="0"/>
              <a:t>Bij herhaling: let op de verwijswoorden</a:t>
            </a:r>
          </a:p>
          <a:p>
            <a:pPr marL="342900" indent="-342900">
              <a:buFont typeface="Arial" panose="020B0604020202020204" pitchFamily="34" charset="0"/>
              <a:buChar char="•"/>
            </a:pPr>
            <a:r>
              <a:rPr lang="en-NL" dirty="0"/>
              <a:t>Bij verdieping: let op de verbindingswoorden</a:t>
            </a:r>
          </a:p>
        </p:txBody>
      </p:sp>
      <p:pic>
        <p:nvPicPr>
          <p:cNvPr id="4" name="Audio 2">
            <a:hlinkClick r:id="" action="ppaction://media"/>
            <a:extLst>
              <a:ext uri="{FF2B5EF4-FFF2-40B4-BE49-F238E27FC236}">
                <a16:creationId xmlns:a16="http://schemas.microsoft.com/office/drawing/2014/main" id="{55E52324-7844-BA34-EB55-5DA8777328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8580"/>
            <a:ext cx="812800" cy="812800"/>
          </a:xfrm>
          <a:prstGeom prst="rect">
            <a:avLst/>
          </a:prstGeom>
        </p:spPr>
      </p:pic>
    </p:spTree>
    <p:extLst>
      <p:ext uri="{BB962C8B-B14F-4D97-AF65-F5344CB8AC3E}">
        <p14:creationId xmlns:p14="http://schemas.microsoft.com/office/powerpoint/2010/main" val="22563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5E6E1-79DC-9A90-DBD2-272E24D5333B}"/>
              </a:ext>
            </a:extLst>
          </p:cNvPr>
          <p:cNvSpPr>
            <a:spLocks noGrp="1"/>
          </p:cNvSpPr>
          <p:nvPr>
            <p:ph type="ctrTitle"/>
          </p:nvPr>
        </p:nvSpPr>
        <p:spPr/>
        <p:txBody>
          <a:bodyPr/>
          <a:lstStyle/>
          <a:p>
            <a:r>
              <a:rPr lang="nl-NL" dirty="0"/>
              <a:t>Wat is de winst?</a:t>
            </a:r>
          </a:p>
        </p:txBody>
      </p:sp>
      <p:sp>
        <p:nvSpPr>
          <p:cNvPr id="3" name="Ondertitel 2">
            <a:extLst>
              <a:ext uri="{FF2B5EF4-FFF2-40B4-BE49-F238E27FC236}">
                <a16:creationId xmlns:a16="http://schemas.microsoft.com/office/drawing/2014/main" id="{4E636440-56D8-646E-803C-F7C24DC9BDBC}"/>
              </a:ext>
            </a:extLst>
          </p:cNvPr>
          <p:cNvSpPr>
            <a:spLocks noGrp="1"/>
          </p:cNvSpPr>
          <p:nvPr>
            <p:ph type="subTitle" idx="1"/>
          </p:nvPr>
        </p:nvSpPr>
        <p:spPr/>
        <p:txBody>
          <a:bodyPr/>
          <a:lstStyle/>
          <a:p>
            <a:pPr marL="342900" indent="-342900">
              <a:buFont typeface="Arial" panose="020B0604020202020204" pitchFamily="34" charset="0"/>
              <a:buChar char="•"/>
            </a:pPr>
            <a:r>
              <a:rPr lang="nl-NL" sz="2000" dirty="0"/>
              <a:t>Geeft de lezer inzicht in de samenhang van de gedachten van de schrijver</a:t>
            </a:r>
          </a:p>
          <a:p>
            <a:pPr marL="342900" indent="-342900">
              <a:buFont typeface="Arial" panose="020B0604020202020204" pitchFamily="34" charset="0"/>
              <a:buChar char="•"/>
            </a:pPr>
            <a:r>
              <a:rPr lang="nl-NL" sz="2000" dirty="0"/>
              <a:t>Helpt de lezer om de grote lijn in een tekst te herkennen</a:t>
            </a:r>
          </a:p>
          <a:p>
            <a:pPr marL="342900" indent="-342900">
              <a:buFont typeface="Arial" panose="020B0604020202020204" pitchFamily="34" charset="0"/>
              <a:buChar char="•"/>
            </a:pPr>
            <a:r>
              <a:rPr lang="nl-NL" sz="2000" dirty="0"/>
              <a:t>Helpt de lezer om onderscheid te maken tussen hoofd- en bijzaken</a:t>
            </a:r>
            <a:endParaRPr lang="en-NL" sz="2000" dirty="0"/>
          </a:p>
          <a:p>
            <a:pPr marL="342900" indent="-342900">
              <a:buFont typeface="Arial" panose="020B0604020202020204" pitchFamily="34" charset="0"/>
              <a:buChar char="•"/>
            </a:pPr>
            <a:r>
              <a:rPr lang="en-NL" sz="2000" dirty="0"/>
              <a:t>Vorm weerspiegelt inhoud</a:t>
            </a:r>
          </a:p>
          <a:p>
            <a:pPr marL="342900" indent="-342900">
              <a:buFont typeface="Arial" panose="020B0604020202020204" pitchFamily="34" charset="0"/>
              <a:buChar char="•"/>
            </a:pPr>
            <a:r>
              <a:rPr lang="en-NL" sz="2000" dirty="0"/>
              <a:t>Helpt bij het samenvatten</a:t>
            </a:r>
          </a:p>
          <a:p>
            <a:endParaRPr lang="nl-NL" dirty="0"/>
          </a:p>
        </p:txBody>
      </p:sp>
      <p:pic>
        <p:nvPicPr>
          <p:cNvPr id="4" name="Audio 2">
            <a:hlinkClick r:id="" action="ppaction://media"/>
            <a:extLst>
              <a:ext uri="{FF2B5EF4-FFF2-40B4-BE49-F238E27FC236}">
                <a16:creationId xmlns:a16="http://schemas.microsoft.com/office/drawing/2014/main" id="{9C81C0F4-5057-3825-4DA9-767D14EC03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5262"/>
            <a:ext cx="812800" cy="812800"/>
          </a:xfrm>
          <a:prstGeom prst="rect">
            <a:avLst/>
          </a:prstGeom>
        </p:spPr>
      </p:pic>
    </p:spTree>
    <p:extLst>
      <p:ext uri="{BB962C8B-B14F-4D97-AF65-F5344CB8AC3E}">
        <p14:creationId xmlns:p14="http://schemas.microsoft.com/office/powerpoint/2010/main" val="159368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074A9-5381-E088-F821-2E479202C17A}"/>
              </a:ext>
            </a:extLst>
          </p:cNvPr>
          <p:cNvSpPr>
            <a:spLocks noGrp="1"/>
          </p:cNvSpPr>
          <p:nvPr>
            <p:ph type="ctrTitle"/>
          </p:nvPr>
        </p:nvSpPr>
        <p:spPr/>
        <p:txBody>
          <a:bodyPr anchor="ctr"/>
          <a:lstStyle/>
          <a:p>
            <a:r>
              <a:rPr lang="nl-NL" dirty="0"/>
              <a:t>Voorbeeld 1</a:t>
            </a:r>
          </a:p>
        </p:txBody>
      </p:sp>
      <p:sp>
        <p:nvSpPr>
          <p:cNvPr id="4" name="Content Placeholder 4">
            <a:extLst>
              <a:ext uri="{FF2B5EF4-FFF2-40B4-BE49-F238E27FC236}">
                <a16:creationId xmlns:a16="http://schemas.microsoft.com/office/drawing/2014/main" id="{7B0D29CD-6E0C-FD76-B66C-91BBE555DAEA}"/>
              </a:ext>
            </a:extLst>
          </p:cNvPr>
          <p:cNvSpPr>
            <a:spLocks noGrp="1"/>
          </p:cNvSpPr>
          <p:nvPr>
            <p:ph type="subTitle" idx="1"/>
          </p:nvPr>
        </p:nvSpPr>
        <p:spPr/>
        <p:txBody>
          <a:bodyPr anchor="ctr">
            <a:normAutofit/>
          </a:bodyPr>
          <a:lstStyle/>
          <a:p>
            <a:pPr marL="0" indent="0">
              <a:lnSpc>
                <a:spcPct val="100000"/>
              </a:lnSpc>
              <a:buNone/>
            </a:pPr>
            <a:r>
              <a:rPr lang="nl-NL" sz="2000" dirty="0"/>
              <a:t>Het experiment kende een 2x2-tussenproefpersoondesign. Proefpersonen kregen een casus voorgelegd waarin we excuses en timing hadden gemanipuleerd. Nadat ze de casus hadden gelezen, vulden de proefpersonen een vragenlijst in. Die bevatte vragen over persoonlijke gegevens (zoals geslacht en leeftijd) en over emoties en reputatie. Voor die laatste hebben we gebruikgemaakt van 7-punts </a:t>
            </a:r>
            <a:r>
              <a:rPr lang="nl-NL" sz="2000" dirty="0" err="1"/>
              <a:t>Likertschalen</a:t>
            </a:r>
            <a:r>
              <a:rPr lang="nl-NL" sz="2000" dirty="0"/>
              <a:t>.</a:t>
            </a:r>
            <a:endParaRPr lang="en-NL" sz="2000" dirty="0"/>
          </a:p>
        </p:txBody>
      </p:sp>
      <p:pic>
        <p:nvPicPr>
          <p:cNvPr id="5" name="Audio 2">
            <a:hlinkClick r:id="" action="ppaction://media"/>
            <a:extLst>
              <a:ext uri="{FF2B5EF4-FFF2-40B4-BE49-F238E27FC236}">
                <a16:creationId xmlns:a16="http://schemas.microsoft.com/office/drawing/2014/main" id="{5E458C1F-DCB8-1E1C-4289-6145CC4FE6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8582"/>
            <a:ext cx="812800" cy="812800"/>
          </a:xfrm>
          <a:prstGeom prst="rect">
            <a:avLst/>
          </a:prstGeom>
        </p:spPr>
      </p:pic>
    </p:spTree>
    <p:extLst>
      <p:ext uri="{BB962C8B-B14F-4D97-AF65-F5344CB8AC3E}">
        <p14:creationId xmlns:p14="http://schemas.microsoft.com/office/powerpoint/2010/main" val="247032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27A57C-2393-F0BF-B3DE-E4DB29003CDD}"/>
              </a:ext>
            </a:extLst>
          </p:cNvPr>
          <p:cNvSpPr>
            <a:spLocks noGrp="1"/>
          </p:cNvSpPr>
          <p:nvPr>
            <p:ph type="ctrTitle"/>
          </p:nvPr>
        </p:nvSpPr>
        <p:spPr/>
        <p:txBody>
          <a:bodyPr anchor="ctr"/>
          <a:lstStyle/>
          <a:p>
            <a:r>
              <a:rPr lang="nl-NL" dirty="0"/>
              <a:t>Revisie 1</a:t>
            </a:r>
          </a:p>
        </p:txBody>
      </p:sp>
      <p:sp>
        <p:nvSpPr>
          <p:cNvPr id="3" name="Ondertitel 2">
            <a:extLst>
              <a:ext uri="{FF2B5EF4-FFF2-40B4-BE49-F238E27FC236}">
                <a16:creationId xmlns:a16="http://schemas.microsoft.com/office/drawing/2014/main" id="{184E6D42-6213-8BB0-8981-6BAE3427C8FC}"/>
              </a:ext>
            </a:extLst>
          </p:cNvPr>
          <p:cNvSpPr>
            <a:spLocks noGrp="1"/>
          </p:cNvSpPr>
          <p:nvPr>
            <p:ph type="subTitle" idx="1"/>
          </p:nvPr>
        </p:nvSpPr>
        <p:spPr/>
        <p:txBody>
          <a:bodyPr/>
          <a:lstStyle/>
          <a:p>
            <a:pPr marL="0" indent="0">
              <a:lnSpc>
                <a:spcPct val="100000"/>
              </a:lnSpc>
              <a:buNone/>
            </a:pPr>
            <a:r>
              <a:rPr lang="nl-NL" sz="2000" dirty="0">
                <a:highlight>
                  <a:srgbClr val="FFFF00"/>
                </a:highlight>
              </a:rPr>
              <a:t>Om antwoord te krijgen op onze onderzoeksvraag hebben we een experiment opgezet</a:t>
            </a:r>
            <a:r>
              <a:rPr lang="nl-NL" sz="2000" dirty="0"/>
              <a:t>. Dat experiment kende een 2x2-tussenproefpersoondesign. Proefpersonen kregen een casus voorgelegd waarin we excuses en timing hadden gemanipuleerd. Nadat ze de casus hadden gelezen, vulden de proefpersonen een vragenlijst in. Die bevatte vragen over persoonlijke gegevens (zoals geslacht en leeftijd) en over emoties en reputatie. Voor die laatste hebben we gebruikgemaakt van 7-punts </a:t>
            </a:r>
            <a:r>
              <a:rPr lang="nl-NL" sz="2000" dirty="0" err="1"/>
              <a:t>Likertschalen</a:t>
            </a:r>
            <a:r>
              <a:rPr lang="nl-NL" sz="2000" dirty="0"/>
              <a:t>.</a:t>
            </a:r>
            <a:endParaRPr lang="en-NL" sz="2000" dirty="0"/>
          </a:p>
        </p:txBody>
      </p:sp>
      <p:pic>
        <p:nvPicPr>
          <p:cNvPr id="6" name="Audio 2">
            <a:hlinkClick r:id="" action="ppaction://media"/>
            <a:extLst>
              <a:ext uri="{FF2B5EF4-FFF2-40B4-BE49-F238E27FC236}">
                <a16:creationId xmlns:a16="http://schemas.microsoft.com/office/drawing/2014/main" id="{7B83A3FB-6429-715F-42ED-EFA94AB9F1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5262"/>
            <a:ext cx="812800" cy="812800"/>
          </a:xfrm>
          <a:prstGeom prst="rect">
            <a:avLst/>
          </a:prstGeom>
        </p:spPr>
      </p:pic>
    </p:spTree>
    <p:extLst>
      <p:ext uri="{BB962C8B-B14F-4D97-AF65-F5344CB8AC3E}">
        <p14:creationId xmlns:p14="http://schemas.microsoft.com/office/powerpoint/2010/main" val="224435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3BAE3A-92F3-688D-A780-3A58353F5ABC}"/>
              </a:ext>
            </a:extLst>
          </p:cNvPr>
          <p:cNvSpPr>
            <a:spLocks noGrp="1"/>
          </p:cNvSpPr>
          <p:nvPr>
            <p:ph type="ctrTitle"/>
          </p:nvPr>
        </p:nvSpPr>
        <p:spPr/>
        <p:txBody>
          <a:bodyPr/>
          <a:lstStyle/>
          <a:p>
            <a:r>
              <a:rPr lang="nl-NL" dirty="0"/>
              <a:t>Revisie 2</a:t>
            </a:r>
          </a:p>
        </p:txBody>
      </p:sp>
      <p:sp>
        <p:nvSpPr>
          <p:cNvPr id="3" name="Ondertitel 2">
            <a:extLst>
              <a:ext uri="{FF2B5EF4-FFF2-40B4-BE49-F238E27FC236}">
                <a16:creationId xmlns:a16="http://schemas.microsoft.com/office/drawing/2014/main" id="{3B8673DC-5AF8-37D2-A3FD-72299A8832CE}"/>
              </a:ext>
            </a:extLst>
          </p:cNvPr>
          <p:cNvSpPr>
            <a:spLocks noGrp="1"/>
          </p:cNvSpPr>
          <p:nvPr>
            <p:ph type="subTitle" idx="1"/>
          </p:nvPr>
        </p:nvSpPr>
        <p:spPr/>
        <p:txBody>
          <a:bodyPr/>
          <a:lstStyle/>
          <a:p>
            <a:r>
              <a:rPr lang="nl-NL" sz="2000" dirty="0"/>
              <a:t>In het vorige hoofdstuk hebben we onze onderzoeksvraag geformuleerd. </a:t>
            </a:r>
            <a:r>
              <a:rPr lang="nl-NL" sz="2000" dirty="0">
                <a:highlight>
                  <a:srgbClr val="FFFF00"/>
                </a:highlight>
              </a:rPr>
              <a:t>Om deze te beantwoorden hebben we een experiment opgezet</a:t>
            </a:r>
            <a:r>
              <a:rPr lang="nl-NL" sz="2000" dirty="0"/>
              <a:t>. Dat experiment kende een 2x2-tussenproefpersoondesign. Proefpersonen kregen een casus voorgelegd waarin we excuses en timing hadden gemanipuleerd. Nadat ze de casus hadden gelezen, vulden de proefpersonen een vragenlijst in. Die bevatte vragen over persoonlijke gegevens (zoals geslacht en leeftijd) en over emoties en reputatie. Voor die laatste hebben we gebruikgemaakt van 7-punts </a:t>
            </a:r>
            <a:r>
              <a:rPr lang="nl-NL" sz="2000" dirty="0" err="1"/>
              <a:t>Likertschalen</a:t>
            </a:r>
            <a:r>
              <a:rPr lang="nl-NL" sz="2000" dirty="0"/>
              <a:t>.</a:t>
            </a:r>
            <a:endParaRPr lang="en-NL" sz="2000" dirty="0"/>
          </a:p>
        </p:txBody>
      </p:sp>
      <p:pic>
        <p:nvPicPr>
          <p:cNvPr id="4" name="Audio 2">
            <a:hlinkClick r:id="" action="ppaction://media"/>
            <a:extLst>
              <a:ext uri="{FF2B5EF4-FFF2-40B4-BE49-F238E27FC236}">
                <a16:creationId xmlns:a16="http://schemas.microsoft.com/office/drawing/2014/main" id="{672C562A-14D7-54DD-E6B4-B5DAB5209C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5262"/>
            <a:ext cx="812800" cy="812800"/>
          </a:xfrm>
          <a:prstGeom prst="rect">
            <a:avLst/>
          </a:prstGeom>
        </p:spPr>
      </p:pic>
    </p:spTree>
    <p:extLst>
      <p:ext uri="{BB962C8B-B14F-4D97-AF65-F5344CB8AC3E}">
        <p14:creationId xmlns:p14="http://schemas.microsoft.com/office/powerpoint/2010/main" val="33163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AA21DF-CC45-C805-4B77-57C2A445EAE4}"/>
              </a:ext>
            </a:extLst>
          </p:cNvPr>
          <p:cNvSpPr>
            <a:spLocks noGrp="1"/>
          </p:cNvSpPr>
          <p:nvPr>
            <p:ph type="ctrTitle"/>
          </p:nvPr>
        </p:nvSpPr>
        <p:spPr/>
        <p:txBody>
          <a:bodyPr/>
          <a:lstStyle/>
          <a:p>
            <a:r>
              <a:rPr lang="nl-NL" dirty="0"/>
              <a:t>Voorbeeld 2</a:t>
            </a:r>
          </a:p>
        </p:txBody>
      </p:sp>
      <p:sp>
        <p:nvSpPr>
          <p:cNvPr id="3" name="Ondertitel 2">
            <a:extLst>
              <a:ext uri="{FF2B5EF4-FFF2-40B4-BE49-F238E27FC236}">
                <a16:creationId xmlns:a16="http://schemas.microsoft.com/office/drawing/2014/main" id="{B585B193-C38A-BCFC-A75E-2AA164CC8E4A}"/>
              </a:ext>
            </a:extLst>
          </p:cNvPr>
          <p:cNvSpPr>
            <a:spLocks noGrp="1"/>
          </p:cNvSpPr>
          <p:nvPr>
            <p:ph type="subTitle" idx="1"/>
          </p:nvPr>
        </p:nvSpPr>
        <p:spPr/>
        <p:txBody>
          <a:bodyPr/>
          <a:lstStyle/>
          <a:p>
            <a:pPr marL="0" indent="0">
              <a:lnSpc>
                <a:spcPct val="100000"/>
              </a:lnSpc>
              <a:buNone/>
            </a:pPr>
            <a:r>
              <a:rPr lang="nl-NL" sz="2000" b="1" dirty="0"/>
              <a:t>Kwaliteit helpdesk</a:t>
            </a:r>
          </a:p>
          <a:p>
            <a:pPr marL="0" indent="0">
              <a:lnSpc>
                <a:spcPct val="100000"/>
              </a:lnSpc>
              <a:buNone/>
            </a:pPr>
            <a:r>
              <a:rPr lang="nl-NL" sz="2000" dirty="0"/>
              <a:t>De cliënten zijn zeer te spreken over het gespreksverloop en over de individuele kwaliteiten van de helpdeskmedewerkers. De scores op deze aspecten zijn onzes inziens nauwelijks te verbeteren. De respondenten vinden ook dat de helpdesk goed bereikbaar is. De telefoon wordt over het algemeen snel opgenomen en men waardeert de mogelijkheid om te worden teruggebeld wanneer de wachttijden langer zijn. Het globale eindoordeel (het schoolcijfer 8) is zonder meer hoog, zeker als we in ogenschouw nemen dat extremen zelden gescoord worden. Men geeft niet snel een 10. </a:t>
            </a:r>
            <a:r>
              <a:rPr lang="nl-NL" sz="2000" dirty="0">
                <a:highlight>
                  <a:srgbClr val="FFFF00"/>
                </a:highlight>
              </a:rPr>
              <a:t>Kortom, de helpdesk functioneert naar ons oordeel goed</a:t>
            </a:r>
            <a:r>
              <a:rPr lang="nl-NL" sz="2000" i="1" dirty="0"/>
              <a:t>.</a:t>
            </a:r>
            <a:endParaRPr lang="en-NL" sz="2000" dirty="0"/>
          </a:p>
        </p:txBody>
      </p:sp>
      <p:pic>
        <p:nvPicPr>
          <p:cNvPr id="4" name="Audio 2">
            <a:hlinkClick r:id="" action="ppaction://media"/>
            <a:extLst>
              <a:ext uri="{FF2B5EF4-FFF2-40B4-BE49-F238E27FC236}">
                <a16:creationId xmlns:a16="http://schemas.microsoft.com/office/drawing/2014/main" id="{D4DA3E16-6C5E-48A7-E47E-F603F06E91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09705"/>
            <a:ext cx="812800" cy="812800"/>
          </a:xfrm>
          <a:prstGeom prst="rect">
            <a:avLst/>
          </a:prstGeom>
        </p:spPr>
      </p:pic>
    </p:spTree>
    <p:extLst>
      <p:ext uri="{BB962C8B-B14F-4D97-AF65-F5344CB8AC3E}">
        <p14:creationId xmlns:p14="http://schemas.microsoft.com/office/powerpoint/2010/main" val="223544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62C85-9725-338A-CED3-A69B14471733}"/>
              </a:ext>
            </a:extLst>
          </p:cNvPr>
          <p:cNvSpPr>
            <a:spLocks noGrp="1"/>
          </p:cNvSpPr>
          <p:nvPr>
            <p:ph type="ctrTitle"/>
          </p:nvPr>
        </p:nvSpPr>
        <p:spPr/>
        <p:txBody>
          <a:bodyPr/>
          <a:lstStyle/>
          <a:p>
            <a:r>
              <a:rPr lang="nl-NL" dirty="0"/>
              <a:t>Voorbeeld 2a</a:t>
            </a:r>
          </a:p>
        </p:txBody>
      </p:sp>
      <p:sp>
        <p:nvSpPr>
          <p:cNvPr id="4" name="Ondertitel 3">
            <a:extLst>
              <a:ext uri="{FF2B5EF4-FFF2-40B4-BE49-F238E27FC236}">
                <a16:creationId xmlns:a16="http://schemas.microsoft.com/office/drawing/2014/main" id="{3F4752FB-E51A-982E-88D5-F79B9EFC6968}"/>
              </a:ext>
            </a:extLst>
          </p:cNvPr>
          <p:cNvSpPr>
            <a:spLocks noGrp="1"/>
          </p:cNvSpPr>
          <p:nvPr>
            <p:ph type="subTitle" idx="1"/>
          </p:nvPr>
        </p:nvSpPr>
        <p:spPr/>
        <p:txBody>
          <a:bodyPr/>
          <a:lstStyle/>
          <a:p>
            <a:pPr marL="0" indent="0">
              <a:lnSpc>
                <a:spcPct val="100000"/>
              </a:lnSpc>
              <a:buNone/>
            </a:pPr>
            <a:r>
              <a:rPr lang="nl-NL" sz="2000" b="1" dirty="0"/>
              <a:t>Kwaliteit helpdesk</a:t>
            </a:r>
          </a:p>
          <a:p>
            <a:pPr marL="0" indent="0">
              <a:lnSpc>
                <a:spcPct val="100000"/>
              </a:lnSpc>
              <a:buNone/>
            </a:pPr>
            <a:r>
              <a:rPr lang="nl-NL" sz="2000" dirty="0">
                <a:highlight>
                  <a:srgbClr val="FFFF00"/>
                </a:highlight>
              </a:rPr>
              <a:t>De helpdesk functioneert naar ons oordeel goed</a:t>
            </a:r>
            <a:r>
              <a:rPr lang="nl-NL" sz="2000" dirty="0"/>
              <a:t>. Zo zijn cliënten zijn zeer te spreken over het gespreksverloop en over de individuele kwaliteiten van de helpdeskmedewerkers. De scores op deze aspecten zijn onzes inziens nauwelijks te verbeteren. De respondenten vinden ook dat de helpdesk goed bereikbaar is. De telefoon wordt over het algemeen snel opgenomen en men waardeert de mogelijkheid om te worden teruggebeld wanneer de wachttijden langer zijn. Het globale eindoordeel (het schoolcijfer 8) is zonder meer hoog, zeker als we in ogenschouw nemen dat extremen zelden gescoord worden. Men geeft niet snel een 10. </a:t>
            </a:r>
            <a:endParaRPr lang="en-NL" sz="2000" dirty="0"/>
          </a:p>
        </p:txBody>
      </p:sp>
      <p:pic>
        <p:nvPicPr>
          <p:cNvPr id="5" name="Audio 2">
            <a:hlinkClick r:id="" action="ppaction://media"/>
            <a:extLst>
              <a:ext uri="{FF2B5EF4-FFF2-40B4-BE49-F238E27FC236}">
                <a16:creationId xmlns:a16="http://schemas.microsoft.com/office/drawing/2014/main" id="{407451BF-49A4-29D1-84CD-A8161100D8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6248"/>
            <a:ext cx="812800" cy="812800"/>
          </a:xfrm>
          <a:prstGeom prst="rect">
            <a:avLst/>
          </a:prstGeom>
        </p:spPr>
      </p:pic>
    </p:spTree>
    <p:extLst>
      <p:ext uri="{BB962C8B-B14F-4D97-AF65-F5344CB8AC3E}">
        <p14:creationId xmlns:p14="http://schemas.microsoft.com/office/powerpoint/2010/main" val="106647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7769B-D5F2-A520-8A5E-07E138500596}"/>
              </a:ext>
            </a:extLst>
          </p:cNvPr>
          <p:cNvSpPr>
            <a:spLocks noGrp="1"/>
          </p:cNvSpPr>
          <p:nvPr>
            <p:ph type="ctrTitle"/>
          </p:nvPr>
        </p:nvSpPr>
        <p:spPr/>
        <p:txBody>
          <a:bodyPr/>
          <a:lstStyle/>
          <a:p>
            <a:r>
              <a:rPr lang="nl-NL" dirty="0"/>
              <a:t>Voorbeeld 3</a:t>
            </a:r>
          </a:p>
        </p:txBody>
      </p:sp>
      <p:sp>
        <p:nvSpPr>
          <p:cNvPr id="3" name="Ondertitel 2">
            <a:extLst>
              <a:ext uri="{FF2B5EF4-FFF2-40B4-BE49-F238E27FC236}">
                <a16:creationId xmlns:a16="http://schemas.microsoft.com/office/drawing/2014/main" id="{73470CDF-23AC-75F4-FBB6-09DF27043B34}"/>
              </a:ext>
            </a:extLst>
          </p:cNvPr>
          <p:cNvSpPr>
            <a:spLocks noGrp="1"/>
          </p:cNvSpPr>
          <p:nvPr>
            <p:ph type="subTitle" idx="1"/>
          </p:nvPr>
        </p:nvSpPr>
        <p:spPr/>
        <p:txBody>
          <a:bodyPr/>
          <a:lstStyle/>
          <a:p>
            <a:r>
              <a:rPr lang="nl-NL" sz="2000" dirty="0"/>
              <a:t>De video-inspectie is vastgelegd in het inspectierapport “Vakantiepark Het Zwin” (gemeente Sluis) met projectnummer 05/A88, d.d. 27 april 2005. Het inspectierapport is gemaakt door M.J. Oomen Leidingtechniek B.V. te Sprundel. Het inspectierapport is reeds in ons bezit. Er is volgens het rapport ca. 1.100 m riolering geïnspecteerd.</a:t>
            </a:r>
            <a:endParaRPr lang="en-NL" sz="2000" dirty="0"/>
          </a:p>
        </p:txBody>
      </p:sp>
      <p:pic>
        <p:nvPicPr>
          <p:cNvPr id="4" name="Audio 2">
            <a:hlinkClick r:id="" action="ppaction://media"/>
            <a:extLst>
              <a:ext uri="{FF2B5EF4-FFF2-40B4-BE49-F238E27FC236}">
                <a16:creationId xmlns:a16="http://schemas.microsoft.com/office/drawing/2014/main" id="{4F815780-4515-4A1B-2824-644CB1BF14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8580"/>
            <a:ext cx="812800" cy="812800"/>
          </a:xfrm>
          <a:prstGeom prst="rect">
            <a:avLst/>
          </a:prstGeom>
        </p:spPr>
      </p:pic>
    </p:spTree>
    <p:extLst>
      <p:ext uri="{BB962C8B-B14F-4D97-AF65-F5344CB8AC3E}">
        <p14:creationId xmlns:p14="http://schemas.microsoft.com/office/powerpoint/2010/main" val="406003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AEEF6-D5D8-B615-E0B5-E6623860BA81}"/>
              </a:ext>
            </a:extLst>
          </p:cNvPr>
          <p:cNvSpPr>
            <a:spLocks noGrp="1"/>
          </p:cNvSpPr>
          <p:nvPr>
            <p:ph type="ctrTitle"/>
          </p:nvPr>
        </p:nvSpPr>
        <p:spPr/>
        <p:txBody>
          <a:bodyPr/>
          <a:lstStyle/>
          <a:p>
            <a:r>
              <a:rPr lang="nl-NL" dirty="0"/>
              <a:t>Revisie 1</a:t>
            </a:r>
          </a:p>
        </p:txBody>
      </p:sp>
      <p:sp>
        <p:nvSpPr>
          <p:cNvPr id="3" name="Ondertitel 2">
            <a:extLst>
              <a:ext uri="{FF2B5EF4-FFF2-40B4-BE49-F238E27FC236}">
                <a16:creationId xmlns:a16="http://schemas.microsoft.com/office/drawing/2014/main" id="{96DF34A1-5826-CD80-4C27-E1A16A11698B}"/>
              </a:ext>
            </a:extLst>
          </p:cNvPr>
          <p:cNvSpPr>
            <a:spLocks noGrp="1"/>
          </p:cNvSpPr>
          <p:nvPr>
            <p:ph type="subTitle" idx="1"/>
          </p:nvPr>
        </p:nvSpPr>
        <p:spPr/>
        <p:txBody>
          <a:bodyPr/>
          <a:lstStyle/>
          <a:p>
            <a:r>
              <a:rPr lang="nl-NL" sz="2000" dirty="0">
                <a:highlight>
                  <a:srgbClr val="FFFF00"/>
                </a:highlight>
              </a:rPr>
              <a:t>Om zicht te krijgen op de problemen met het riool is een video-inspectie uitgevoerd</a:t>
            </a:r>
            <a:r>
              <a:rPr lang="nl-NL" sz="2000" dirty="0"/>
              <a:t>. De video-inspectie is vastgelegd in het inspectierapport “Vakantiepark Het Zwin” (gemeente Sluis) met projectnummer 05/A88, d.d. 27 april 2005. Het inspectierapport is gemaakt door M.J. Oomen Leidingtechniek B.V. te Sprundel. Het inspectierapport is reeds in ons bezit. Er is volgens het rapport ca. 1.100 m riolering geïnspecteerd.</a:t>
            </a:r>
            <a:endParaRPr lang="en-NL" sz="2000" dirty="0"/>
          </a:p>
        </p:txBody>
      </p:sp>
      <p:pic>
        <p:nvPicPr>
          <p:cNvPr id="4" name="Audio 2">
            <a:hlinkClick r:id="" action="ppaction://media"/>
            <a:extLst>
              <a:ext uri="{FF2B5EF4-FFF2-40B4-BE49-F238E27FC236}">
                <a16:creationId xmlns:a16="http://schemas.microsoft.com/office/drawing/2014/main" id="{FC513AE7-A5E6-3BC2-D933-1A51D0DE2B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5262"/>
            <a:ext cx="812800" cy="812800"/>
          </a:xfrm>
          <a:prstGeom prst="rect">
            <a:avLst/>
          </a:prstGeom>
        </p:spPr>
      </p:pic>
    </p:spTree>
    <p:extLst>
      <p:ext uri="{BB962C8B-B14F-4D97-AF65-F5344CB8AC3E}">
        <p14:creationId xmlns:p14="http://schemas.microsoft.com/office/powerpoint/2010/main" val="329893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8BAE7-6DBE-F2BD-98F0-549ECC86951C}"/>
              </a:ext>
            </a:extLst>
          </p:cNvPr>
          <p:cNvSpPr>
            <a:spLocks noGrp="1"/>
          </p:cNvSpPr>
          <p:nvPr>
            <p:ph type="ctrTitle"/>
          </p:nvPr>
        </p:nvSpPr>
        <p:spPr/>
        <p:txBody>
          <a:bodyPr/>
          <a:lstStyle/>
          <a:p>
            <a:r>
              <a:rPr lang="nl-NL" dirty="0"/>
              <a:t>Revisie 1</a:t>
            </a:r>
          </a:p>
        </p:txBody>
      </p:sp>
      <p:sp>
        <p:nvSpPr>
          <p:cNvPr id="3" name="Ondertitel 2">
            <a:extLst>
              <a:ext uri="{FF2B5EF4-FFF2-40B4-BE49-F238E27FC236}">
                <a16:creationId xmlns:a16="http://schemas.microsoft.com/office/drawing/2014/main" id="{9887ACE5-A3B6-010C-DD41-DDDCD07C4A4D}"/>
              </a:ext>
            </a:extLst>
          </p:cNvPr>
          <p:cNvSpPr>
            <a:spLocks noGrp="1"/>
          </p:cNvSpPr>
          <p:nvPr>
            <p:ph type="subTitle" idx="1"/>
          </p:nvPr>
        </p:nvSpPr>
        <p:spPr/>
        <p:txBody>
          <a:bodyPr/>
          <a:lstStyle/>
          <a:p>
            <a:r>
              <a:rPr lang="nl-NL" sz="2000" dirty="0"/>
              <a:t>Om zicht te krijgen op de problemen met het riool is een video-</a:t>
            </a:r>
            <a:r>
              <a:rPr lang="nl-NL" sz="2000" dirty="0">
                <a:highlight>
                  <a:srgbClr val="FFFF00"/>
                </a:highlight>
              </a:rPr>
              <a:t>inspectie</a:t>
            </a:r>
            <a:r>
              <a:rPr lang="nl-NL" sz="2000" dirty="0"/>
              <a:t> uitgevoerd. De video-</a:t>
            </a:r>
            <a:r>
              <a:rPr lang="nl-NL" sz="2000" dirty="0">
                <a:highlight>
                  <a:srgbClr val="FFFF00"/>
                </a:highlight>
              </a:rPr>
              <a:t>inspectie</a:t>
            </a:r>
            <a:r>
              <a:rPr lang="nl-NL" sz="2000" dirty="0"/>
              <a:t> is vastgelegd in het </a:t>
            </a:r>
            <a:r>
              <a:rPr lang="nl-NL" sz="2000" dirty="0">
                <a:highlight>
                  <a:srgbClr val="FFFF00"/>
                </a:highlight>
              </a:rPr>
              <a:t>inspectie</a:t>
            </a:r>
            <a:r>
              <a:rPr lang="nl-NL" sz="2000" dirty="0">
                <a:highlight>
                  <a:srgbClr val="00FF00"/>
                </a:highlight>
              </a:rPr>
              <a:t>rapport</a:t>
            </a:r>
            <a:r>
              <a:rPr lang="nl-NL" sz="2000" dirty="0"/>
              <a:t> “Vakantiepark Het Zwin” (gemeente Sluis) met projectnummer 05/A88, d.d. 27 april 2005. Het </a:t>
            </a:r>
            <a:r>
              <a:rPr lang="nl-NL" sz="2000" dirty="0">
                <a:highlight>
                  <a:srgbClr val="FFFF00"/>
                </a:highlight>
              </a:rPr>
              <a:t>inspectie</a:t>
            </a:r>
            <a:r>
              <a:rPr lang="nl-NL" sz="2000" dirty="0">
                <a:highlight>
                  <a:srgbClr val="00FF00"/>
                </a:highlight>
              </a:rPr>
              <a:t>rapport</a:t>
            </a:r>
            <a:r>
              <a:rPr lang="nl-NL" sz="2000" dirty="0"/>
              <a:t> is gemaakt door M.J. Oomen Leidingtechniek B.V. te Sprundel. Het </a:t>
            </a:r>
            <a:r>
              <a:rPr lang="nl-NL" sz="2000" dirty="0">
                <a:highlight>
                  <a:srgbClr val="FFFF00"/>
                </a:highlight>
              </a:rPr>
              <a:t>inspectie</a:t>
            </a:r>
            <a:r>
              <a:rPr lang="nl-NL" sz="2000" dirty="0">
                <a:highlight>
                  <a:srgbClr val="00FF00"/>
                </a:highlight>
              </a:rPr>
              <a:t>rapport</a:t>
            </a:r>
            <a:r>
              <a:rPr lang="nl-NL" sz="2000" dirty="0"/>
              <a:t> is reeds in ons bezit. Er is volgens het </a:t>
            </a:r>
            <a:r>
              <a:rPr lang="nl-NL" sz="2000" dirty="0">
                <a:highlight>
                  <a:srgbClr val="00FF00"/>
                </a:highlight>
              </a:rPr>
              <a:t>rapport</a:t>
            </a:r>
            <a:r>
              <a:rPr lang="nl-NL" sz="2000" dirty="0"/>
              <a:t> ca. 1.100 m riolering </a:t>
            </a:r>
            <a:r>
              <a:rPr lang="nl-NL" sz="2000" dirty="0">
                <a:highlight>
                  <a:srgbClr val="FFFF00"/>
                </a:highlight>
              </a:rPr>
              <a:t>geïnspecteerd</a:t>
            </a:r>
            <a:r>
              <a:rPr lang="nl-NL" sz="2000" dirty="0"/>
              <a:t>.</a:t>
            </a:r>
            <a:endParaRPr lang="en-NL" sz="2000" dirty="0"/>
          </a:p>
        </p:txBody>
      </p:sp>
      <p:pic>
        <p:nvPicPr>
          <p:cNvPr id="4" name="Audio 2">
            <a:hlinkClick r:id="" action="ppaction://media"/>
            <a:extLst>
              <a:ext uri="{FF2B5EF4-FFF2-40B4-BE49-F238E27FC236}">
                <a16:creationId xmlns:a16="http://schemas.microsoft.com/office/drawing/2014/main" id="{0232EE9E-BA8D-0A04-AC51-352760B40E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92544" y="5518581"/>
            <a:ext cx="812800" cy="812800"/>
          </a:xfrm>
          <a:prstGeom prst="rect">
            <a:avLst/>
          </a:prstGeom>
        </p:spPr>
      </p:pic>
    </p:spTree>
    <p:extLst>
      <p:ext uri="{BB962C8B-B14F-4D97-AF65-F5344CB8AC3E}">
        <p14:creationId xmlns:p14="http://schemas.microsoft.com/office/powerpoint/2010/main" val="332272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hema2">
  <a:themeElements>
    <a:clrScheme name="sjabloon coutinh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jabloon coutinh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ctr" anchorCtr="0" compatLnSpc="1">
        <a:prstTxWarp prst="textNoShape">
          <a:avLst/>
        </a:prstTxWarp>
      </a:bodyPr>
      <a:lstStyle>
        <a:defPPr marL="987425" marR="0" indent="266700" algn="ctr" defTabSz="914400" rtl="0" eaLnBrk="1" fontAlgn="base" latinLnBrk="0" hangingPunct="1">
          <a:lnSpc>
            <a:spcPct val="100000"/>
          </a:lnSpc>
          <a:spcBef>
            <a:spcPct val="20000"/>
          </a:spcBef>
          <a:spcAft>
            <a:spcPct val="0"/>
          </a:spcAft>
          <a:buClrTx/>
          <a:buSzPct val="80000"/>
          <a:buFontTx/>
          <a:buChar char="•"/>
          <a:tabLst/>
          <a:defRPr kumimoji="0" lang="nl-NL" sz="3000" b="0" i="0" u="none" strike="noStrike" cap="none" normalizeH="0" baseline="0">
            <a:ln>
              <a:noFill/>
            </a:ln>
            <a:solidFill>
              <a:srgbClr val="602559"/>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sm" len="sm"/>
          <a:tailEnd type="none" w="sm" len="sm"/>
        </a:ln>
        <a:effectLst/>
      </a:spPr>
      <a:bodyPr vert="horz" wrap="square" lIns="91440" tIns="45720" rIns="91440" bIns="45720" numCol="1" anchor="ctr" anchorCtr="0" compatLnSpc="1">
        <a:prstTxWarp prst="textNoShape">
          <a:avLst/>
        </a:prstTxWarp>
      </a:bodyPr>
      <a:lstStyle>
        <a:defPPr marL="987425" marR="0" indent="266700" algn="ctr" defTabSz="914400" rtl="0" eaLnBrk="1" fontAlgn="base" latinLnBrk="0" hangingPunct="1">
          <a:lnSpc>
            <a:spcPct val="100000"/>
          </a:lnSpc>
          <a:spcBef>
            <a:spcPct val="20000"/>
          </a:spcBef>
          <a:spcAft>
            <a:spcPct val="0"/>
          </a:spcAft>
          <a:buClrTx/>
          <a:buSzPct val="80000"/>
          <a:buFontTx/>
          <a:buChar char="•"/>
          <a:tabLst/>
          <a:defRPr kumimoji="0" lang="nl-NL" sz="3000" b="0" i="0" u="none" strike="noStrike" cap="none" normalizeH="0" baseline="0">
            <a:ln>
              <a:noFill/>
            </a:ln>
            <a:solidFill>
              <a:srgbClr val="602559"/>
            </a:solidFill>
            <a:effectLst/>
            <a:latin typeface="Calibri" pitchFamily="34" charset="0"/>
          </a:defRPr>
        </a:defPPr>
      </a:lstStyle>
    </a:lnDef>
  </a:objectDefaults>
  <a:extraClrSchemeLst>
    <a:extraClrScheme>
      <a:clrScheme name="sjabloon coutinh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jabloon coutinh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jabloon coutinh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jabloon coutinh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jabloon coutinh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jabloon coutinh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jabloon coutinh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jabloon coutinh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jabloon coutinh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jabloon coutinh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jabloon coutinh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jabloon coutinh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a2" id="{553CE9B4-1819-410A-B29F-200199831B72}" vid="{5283BC45-5A34-4776-862C-EF8EAA6BE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Thema2</Template>
  <TotalTime>1705</TotalTime>
  <Words>1139</Words>
  <Application>Microsoft Office PowerPoint</Application>
  <PresentationFormat>Breedbeeld</PresentationFormat>
  <Paragraphs>42</Paragraphs>
  <Slides>16</Slides>
  <Notes>0</Notes>
  <HiddenSlides>0</HiddenSlides>
  <MMClips>16</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16</vt:i4>
      </vt:variant>
    </vt:vector>
  </HeadingPairs>
  <TitlesOfParts>
    <vt:vector size="19" baseType="lpstr">
      <vt:lpstr>Arial</vt:lpstr>
      <vt:lpstr>Calibri</vt:lpstr>
      <vt:lpstr>Thema2</vt:lpstr>
      <vt:lpstr>Vandaag: alinea’s</vt:lpstr>
      <vt:lpstr>Voorbeeld 1</vt:lpstr>
      <vt:lpstr>Revisie 1</vt:lpstr>
      <vt:lpstr>Revisie 2</vt:lpstr>
      <vt:lpstr>Voorbeeld 2</vt:lpstr>
      <vt:lpstr>Voorbeeld 2a</vt:lpstr>
      <vt:lpstr>Voorbeeld 3</vt:lpstr>
      <vt:lpstr>Revisie 1</vt:lpstr>
      <vt:lpstr>Revisie 1</vt:lpstr>
      <vt:lpstr>Revisie 2</vt:lpstr>
      <vt:lpstr>Voorbeeld 4</vt:lpstr>
      <vt:lpstr>Voorbeeld 4: herhaling</vt:lpstr>
      <vt:lpstr>Voorbeeld 5: verdieping</vt:lpstr>
      <vt:lpstr>Voorbeeld 5: verdieping</vt:lpstr>
      <vt:lpstr>Hoe maak je goede alinea’s?</vt:lpstr>
      <vt:lpstr>Wat is de winst?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Naamwoordstijl</dc:title>
  <dc:creator>Janssen, D.M.L. (Daniel)</dc:creator>
  <cp:lastModifiedBy>Manon Ham</cp:lastModifiedBy>
  <cp:revision>134</cp:revision>
  <dcterms:created xsi:type="dcterms:W3CDTF">2021-03-22T09:04:54Z</dcterms:created>
  <dcterms:modified xsi:type="dcterms:W3CDTF">2023-06-26T09:45:35Z</dcterms:modified>
</cp:coreProperties>
</file>