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0" r:id="rId1"/>
  </p:sldMasterIdLst>
  <p:notesMasterIdLst>
    <p:notesMasterId r:id="rId41"/>
  </p:notesMasterIdLst>
  <p:sldIdLst>
    <p:sldId id="312" r:id="rId2"/>
    <p:sldId id="313" r:id="rId3"/>
    <p:sldId id="314" r:id="rId4"/>
    <p:sldId id="353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54" r:id="rId14"/>
    <p:sldId id="323" r:id="rId15"/>
    <p:sldId id="324" r:id="rId16"/>
    <p:sldId id="325" r:id="rId17"/>
    <p:sldId id="326" r:id="rId18"/>
    <p:sldId id="327" r:id="rId19"/>
    <p:sldId id="328" r:id="rId20"/>
    <p:sldId id="329" r:id="rId21"/>
    <p:sldId id="355" r:id="rId22"/>
    <p:sldId id="330" r:id="rId23"/>
    <p:sldId id="331" r:id="rId24"/>
    <p:sldId id="352" r:id="rId25"/>
    <p:sldId id="332" r:id="rId26"/>
    <p:sldId id="333" r:id="rId27"/>
    <p:sldId id="356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57" r:id="rId36"/>
    <p:sldId id="341" r:id="rId37"/>
    <p:sldId id="342" r:id="rId38"/>
    <p:sldId id="343" r:id="rId39"/>
    <p:sldId id="344" r:id="rId40"/>
  </p:sldIdLst>
  <p:sldSz cx="12192000" cy="6858000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000" kern="1200">
        <a:solidFill>
          <a:srgbClr val="602559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E85865-A332-EBBD-7C03-AC17F8FE4FB0}" name="Louise Prompers" initials="LP" userId="S::prompers@coutinho.nl::3b171151-0384-416b-9480-d3148e17f0aa" providerId="AD"/>
  <p188:author id="{CE9D8A89-4463-BF0D-7FE5-A984721E9119}" name="Jakop Rigter" initials="JR" userId="6021af2791c4553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5422"/>
    <a:srgbClr val="1B4381"/>
    <a:srgbClr val="231E99"/>
    <a:srgbClr val="F8EBCD"/>
    <a:srgbClr val="BEA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276" autoAdjust="0"/>
  </p:normalViewPr>
  <p:slideViewPr>
    <p:cSldViewPr>
      <p:cViewPr varScale="1">
        <p:scale>
          <a:sx n="104" d="100"/>
          <a:sy n="104" d="100"/>
        </p:scale>
        <p:origin x="75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E118557-5514-ABC1-8942-DE3CF1AEC29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5EE9F8D4-EB6D-D26E-37F3-09F6483B951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0C6C5DE-334C-4CF6-8AAE-354B1F6A1B6D}" type="datetimeFigureOut">
              <a:rPr lang="nl-NL" altLang="nl-NL"/>
              <a:pPr/>
              <a:t>1-5-2024</a:t>
            </a:fld>
            <a:endParaRPr lang="nl-NL" altLang="nl-NL"/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2E3719D5-CF51-28D5-61DB-E1C917AF7E2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6AA20A44-8C1A-D58B-8A3F-CCF8E1D73DA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21968A1B-5803-D611-78E9-D671746AA47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nl-NL" altLang="nl-NL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056ACF9F-D5D8-6E2E-D82A-34FF486652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13DEC42-3140-488C-BC88-FE755D766430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0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944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3985" y="1268760"/>
            <a:ext cx="2518833" cy="4968552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71133" y="1268760"/>
            <a:ext cx="7359651" cy="4968552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9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r>
              <a:rPr lang="nl-NL" noProof="0"/>
              <a:t>Klik op het pictogram als u een tabel wilt toevoegen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D9CBF2-E7F0-DCFE-2972-C827D0C7DB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3616BF-6917-3861-C6AE-54F0A9D78E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AB67E23-0480-0725-B273-1E24F7474A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6D8C30-E5BC-4EEA-9D39-6947A1C19D3D}" type="slidenum">
              <a:rPr lang="en-US" altLang="nl-NL" smtClean="0"/>
              <a:pPr/>
              <a:t>‹nr.›</a:t>
            </a:fld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124041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5360" y="190326"/>
            <a:ext cx="10153127" cy="646386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5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7228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480789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67" y="1556792"/>
            <a:ext cx="4938184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6054" y="1556792"/>
            <a:ext cx="494030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2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9404" y="189583"/>
            <a:ext cx="9698633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1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189583"/>
            <a:ext cx="9120717" cy="719137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2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546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3" y="1196752"/>
            <a:ext cx="4011084" cy="80201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196753"/>
            <a:ext cx="6815667" cy="4929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88841"/>
            <a:ext cx="4011084" cy="41373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620204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6916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1124744"/>
            <a:ext cx="7315200" cy="374441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32450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90224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5360" y="1124744"/>
            <a:ext cx="1159328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dirty="0"/>
              <a:t>Klik om de modelstijlen te bewerken</a:t>
            </a:r>
          </a:p>
          <a:p>
            <a:pPr lvl="1"/>
            <a:r>
              <a:rPr lang="nl-NL" altLang="nl-NL" dirty="0"/>
              <a:t>Tweede niveau</a:t>
            </a:r>
          </a:p>
          <a:p>
            <a:pPr lvl="2"/>
            <a:r>
              <a:rPr lang="nl-NL" altLang="nl-NL" dirty="0"/>
              <a:t>Derde niveau</a:t>
            </a:r>
          </a:p>
          <a:p>
            <a:pPr lvl="3"/>
            <a:r>
              <a:rPr lang="nl-NL" altLang="nl-NL" dirty="0"/>
              <a:t>Vierde niveau</a:t>
            </a:r>
          </a:p>
          <a:p>
            <a:pPr lvl="4"/>
            <a:r>
              <a:rPr lang="nl-NL" altLang="nl-NL" dirty="0"/>
              <a:t>Vijfde niveau</a:t>
            </a:r>
            <a:endParaRPr lang="en-US" altLang="nl-NL" dirty="0"/>
          </a:p>
        </p:txBody>
      </p:sp>
      <p:sp>
        <p:nvSpPr>
          <p:cNvPr id="1030" name="Rectangle 16"/>
          <p:cNvSpPr>
            <a:spLocks noChangeArrowheads="1"/>
          </p:cNvSpPr>
          <p:nvPr/>
        </p:nvSpPr>
        <p:spPr bwMode="auto">
          <a:xfrm>
            <a:off x="1" y="0"/>
            <a:ext cx="2256367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SzPct val="80000"/>
              <a:buFontTx/>
              <a:buChar char="•"/>
              <a:defRPr/>
            </a:pPr>
            <a:endParaRPr lang="en-US" altLang="nl-NL" sz="3000">
              <a:cs typeface="Arial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5447660" y="6453336"/>
            <a:ext cx="1295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60255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76C53067-D269-4B43-B693-49A4E38C259A}" type="slidenum">
              <a:rPr lang="nl-NL" altLang="nl-NL" sz="1100" smtClean="0">
                <a:solidFill>
                  <a:schemeClr val="tx1"/>
                </a:solidFill>
              </a:rPr>
              <a:pPr algn="ctr" eaLnBrk="1" hangingPunct="1">
                <a:spcBef>
                  <a:spcPct val="50000"/>
                </a:spcBef>
                <a:defRPr/>
              </a:pPr>
              <a:t>‹nr.›</a:t>
            </a:fld>
            <a:r>
              <a:rPr lang="nl-NL" altLang="nl-NL" sz="1100" dirty="0">
                <a:solidFill>
                  <a:schemeClr val="tx1"/>
                </a:solidFill>
              </a:rPr>
              <a:t> van 39</a:t>
            </a:r>
          </a:p>
        </p:txBody>
      </p:sp>
    </p:spTree>
    <p:extLst>
      <p:ext uri="{BB962C8B-B14F-4D97-AF65-F5344CB8AC3E}">
        <p14:creationId xmlns:p14="http://schemas.microsoft.com/office/powerpoint/2010/main" val="302229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400" b="1">
          <a:solidFill>
            <a:schemeClr val="bg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400" b="1">
          <a:solidFill>
            <a:srgbClr val="334743"/>
          </a:solidFill>
          <a:latin typeface="Calibri" pitchFamily="34" charset="0"/>
        </a:defRPr>
      </a:lvl9pPr>
    </p:titleStyle>
    <p:bodyStyle>
      <a:lvl1pPr marL="35877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Arial" panose="020B0604020202020204" pitchFamily="34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17550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07632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435100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Font typeface="Courier New" panose="02070309020205020404" pitchFamily="49" charset="0"/>
        <a:buChar char="o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1793875" indent="-358775" algn="l" rtl="0" eaLnBrk="1" fontAlgn="base" hangingPunct="1">
        <a:spcBef>
          <a:spcPts val="0"/>
        </a:spcBef>
        <a:spcAft>
          <a:spcPts val="600"/>
        </a:spcAft>
        <a:buClr>
          <a:schemeClr val="tx1"/>
        </a:buClr>
        <a:buSzPct val="80000"/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37750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6pPr>
      <a:lvl7pPr marL="42322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7pPr>
      <a:lvl8pPr marL="46894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8pPr>
      <a:lvl9pPr marL="514667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0B2AFB23-5FD2-9B9D-BBB4-B6E7C5BC795D}"/>
              </a:ext>
            </a:extLst>
          </p:cNvPr>
          <p:cNvSpPr txBox="1">
            <a:spLocks/>
          </p:cNvSpPr>
          <p:nvPr/>
        </p:nvSpPr>
        <p:spPr>
          <a:xfrm>
            <a:off x="1066800" y="1412777"/>
            <a:ext cx="10363200" cy="108012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400" b="1">
                <a:solidFill>
                  <a:srgbClr val="334743"/>
                </a:solidFill>
                <a:latin typeface="Calibri" pitchFamily="34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nl-NL" sz="5400" kern="0" dirty="0">
                <a:solidFill>
                  <a:srgbClr val="D05422"/>
                </a:solidFill>
              </a:rPr>
              <a:t>7</a:t>
            </a:r>
            <a:r>
              <a:rPr lang="nl-NL" kern="0" dirty="0">
                <a:solidFill>
                  <a:schemeClr val="tx1"/>
                </a:solidFill>
              </a:rPr>
              <a:t> Omgevingspsychologie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5D0B7F10-CEEA-864C-C720-0A1B3535F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831" y="1844824"/>
            <a:ext cx="533579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06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4E62E57-55D1-6B2F-5C53-70B338C3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Walrussen als voorbeeld van contactdieren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1049EB8-4D57-1BDB-FEFC-285304052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384" y="1268760"/>
            <a:ext cx="7125231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73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940B877-EB8E-48F6-D70E-46018B1B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72000"/>
            <a:ext cx="10153127" cy="64638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dirty="0"/>
              <a:t>In de eerste fase van ons leven zijn wij (mensen) contactdieren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C12B3720-1C3B-881D-B605-C2075DC189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3274" y="1340768"/>
            <a:ext cx="694545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0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34C84C1-7C9B-184A-20E6-23DCAC778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1" y="1124744"/>
            <a:ext cx="7128791" cy="4968552"/>
          </a:xfrm>
        </p:spPr>
        <p:txBody>
          <a:bodyPr/>
          <a:lstStyle/>
          <a:p>
            <a:r>
              <a:rPr lang="nl-NL" dirty="0">
                <a:solidFill>
                  <a:srgbClr val="D05422"/>
                </a:solidFill>
              </a:rPr>
              <a:t>Onzichtbare</a:t>
            </a:r>
            <a:r>
              <a:rPr lang="nl-NL" dirty="0"/>
              <a:t> grenzen</a:t>
            </a:r>
          </a:p>
          <a:p>
            <a:r>
              <a:rPr lang="nl-NL" dirty="0">
                <a:solidFill>
                  <a:srgbClr val="D05422"/>
                </a:solidFill>
              </a:rPr>
              <a:t>Overal</a:t>
            </a:r>
            <a:r>
              <a:rPr lang="nl-NL" dirty="0"/>
              <a:t> aanwezig: we dragen de persoonlijke ruimte met ons mee</a:t>
            </a:r>
          </a:p>
          <a:p>
            <a:r>
              <a:rPr lang="nl-NL" dirty="0"/>
              <a:t>Het regelen van </a:t>
            </a:r>
            <a:r>
              <a:rPr lang="nl-NL" dirty="0">
                <a:solidFill>
                  <a:srgbClr val="D05422"/>
                </a:solidFill>
              </a:rPr>
              <a:t>afstand</a:t>
            </a:r>
            <a:r>
              <a:rPr lang="nl-NL" dirty="0"/>
              <a:t> en </a:t>
            </a:r>
            <a:r>
              <a:rPr lang="nl-NL" dirty="0">
                <a:solidFill>
                  <a:srgbClr val="D05422"/>
                </a:solidFill>
              </a:rPr>
              <a:t>nabijheid</a:t>
            </a:r>
            <a:r>
              <a:rPr lang="nl-NL" dirty="0"/>
              <a:t> ten opzichte van andere mensen</a:t>
            </a:r>
          </a:p>
          <a:p>
            <a:r>
              <a:rPr lang="nl-NL" dirty="0"/>
              <a:t>Meestal </a:t>
            </a:r>
            <a:r>
              <a:rPr lang="nl-NL" dirty="0">
                <a:solidFill>
                  <a:srgbClr val="D05422"/>
                </a:solidFill>
              </a:rPr>
              <a:t>onbewust</a:t>
            </a:r>
            <a:r>
              <a:rPr lang="nl-NL" dirty="0"/>
              <a:t> proces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A4024F9-198C-C10F-BF86-350446C9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 persoonlijke ruimte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C357E309-3B8B-4F05-9F4A-D2CE022E9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1484783"/>
            <a:ext cx="4198803" cy="280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7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34C84C1-7C9B-184A-20E6-23DCAC7783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1" y="1124744"/>
            <a:ext cx="6696744" cy="4968552"/>
          </a:xfrm>
        </p:spPr>
        <p:txBody>
          <a:bodyPr/>
          <a:lstStyle/>
          <a:p>
            <a:r>
              <a:rPr lang="nl-NL" dirty="0"/>
              <a:t>Functie </a:t>
            </a:r>
          </a:p>
          <a:p>
            <a:pPr lvl="1"/>
            <a:r>
              <a:rPr lang="nl-NL" dirty="0"/>
              <a:t>Veiligheid en bescherming</a:t>
            </a:r>
          </a:p>
          <a:p>
            <a:pPr lvl="1"/>
            <a:r>
              <a:rPr lang="nl-NL" dirty="0"/>
              <a:t>(Non-verbale) communicatie</a:t>
            </a:r>
          </a:p>
          <a:p>
            <a:pPr lvl="1"/>
            <a:r>
              <a:rPr lang="nl-NL" dirty="0"/>
              <a:t>Reductie van stress</a:t>
            </a:r>
          </a:p>
          <a:p>
            <a:r>
              <a:rPr lang="nl-NL" dirty="0"/>
              <a:t>Uiteindelijke vormgeving wordt onder andere beïnvloed door leerervaringen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A4024F9-198C-C10F-BF86-350446C9C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 persoonlijke ruimte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736C55-1146-A233-D000-434ACCA6A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800" y="1483200"/>
            <a:ext cx="4205408" cy="28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8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084DAB2-1ED5-B881-512D-45EBD7A28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665296" cy="4968552"/>
          </a:xfrm>
        </p:spPr>
        <p:txBody>
          <a:bodyPr/>
          <a:lstStyle/>
          <a:p>
            <a:pPr>
              <a:lnSpc>
                <a:spcPct val="97000"/>
              </a:lnSpc>
            </a:pPr>
            <a:r>
              <a:rPr lang="nl-NL" dirty="0"/>
              <a:t>Intieme zone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Intieme contacten. De ander is te ruiken en te voelen</a:t>
            </a:r>
          </a:p>
          <a:p>
            <a:pPr>
              <a:lnSpc>
                <a:spcPct val="97000"/>
              </a:lnSpc>
            </a:pPr>
            <a:r>
              <a:rPr lang="nl-NL" dirty="0"/>
              <a:t>Persoonlijke zone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Contacten met goede relaties. De ander is </a:t>
            </a:r>
            <a:br>
              <a:rPr lang="nl-NL" dirty="0"/>
            </a:br>
            <a:r>
              <a:rPr lang="nl-NL" dirty="0"/>
              <a:t>heel goed te zien. Vooral spraak, maar de </a:t>
            </a:r>
            <a:br>
              <a:rPr lang="nl-NL" dirty="0"/>
            </a:br>
            <a:r>
              <a:rPr lang="nl-NL" dirty="0"/>
              <a:t>ander is nog aan te raken</a:t>
            </a:r>
          </a:p>
          <a:p>
            <a:pPr>
              <a:lnSpc>
                <a:spcPct val="97000"/>
              </a:lnSpc>
            </a:pPr>
            <a:r>
              <a:rPr lang="nl-NL" dirty="0"/>
              <a:t>Sociale zone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Onpersoonlijke relaties. Spraak is toereikend</a:t>
            </a:r>
          </a:p>
          <a:p>
            <a:pPr>
              <a:lnSpc>
                <a:spcPct val="97000"/>
              </a:lnSpc>
            </a:pPr>
            <a:r>
              <a:rPr lang="nl-NL" dirty="0"/>
              <a:t>Publieke zone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Officiële situaties. Gebaren ter ondersteuning van spraak zijn soms nodig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6DE0DC9-F100-F013-7ACF-B2556506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Theorie over persoonlijke ruimte</a:t>
            </a:r>
          </a:p>
        </p:txBody>
      </p:sp>
      <p:pic>
        <p:nvPicPr>
          <p:cNvPr id="10" name="Afbeelding 9" descr="Afbeelding met illustratie, ontwerp, tekenfilm, kunst&#10;&#10;Beschrijving automatisch gegenereerd met gemiddelde betrouwbaarheid">
            <a:extLst>
              <a:ext uri="{FF2B5EF4-FFF2-40B4-BE49-F238E27FC236}">
                <a16:creationId xmlns:a16="http://schemas.microsoft.com/office/drawing/2014/main" id="{42FB9ED0-181A-E5AD-DEF4-A1458AA84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224" y="2483689"/>
            <a:ext cx="3888432" cy="260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7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53E5C93-C80F-30E5-F5E5-B3CD49BA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Intieme zone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FBE21E3-C757-8843-5FCA-13C1568E5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840" y="3830150"/>
            <a:ext cx="3300374" cy="22013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80E3F17-4A3B-F7D5-15D6-43D587EF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3830150"/>
            <a:ext cx="3300376" cy="220135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9E9722B-072D-9422-AA72-46EA41876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840" y="1484784"/>
            <a:ext cx="3300375" cy="220135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7EF502B-855C-8DD0-AF3E-49D91BF0D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456" y="1484785"/>
            <a:ext cx="3300375" cy="220135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A87F4E1-62C6-515A-8D38-410DEB16D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2074" y="1484784"/>
            <a:ext cx="3033168" cy="454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042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CA0F67-3AAF-3B89-8091-23202312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Persoonlijke zone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14176DD-BE6E-7C18-7EE6-120CED9B2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264" y="3717032"/>
            <a:ext cx="3550739" cy="236124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0BA9E48-9B1E-0135-CEEB-A5676F179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264" y="1196752"/>
            <a:ext cx="3550739" cy="236834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3EF4E15-C135-6EF5-7CB1-C34B0AE23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680" y="1916832"/>
            <a:ext cx="6246888" cy="372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7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F1F63B3-BBB7-6CDC-398D-E75B9B348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Sociale zone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3F56F062-0775-4E49-98C1-67CF25938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87" y="1558269"/>
            <a:ext cx="3161508" cy="2108726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8721820-D751-6D49-0E42-FACB2E394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809" y="1564207"/>
            <a:ext cx="3143701" cy="209684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BAAD8EBD-49D6-0955-2077-7D0C98C00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909" y="1560428"/>
            <a:ext cx="3161493" cy="2108716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787D930-7C00-3D63-6DB2-A1BAEA6567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809" y="3832474"/>
            <a:ext cx="3170161" cy="2114498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498D2081-E00E-680D-3A4C-E2B7442F8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8909" y="3832474"/>
            <a:ext cx="3173620" cy="2116804"/>
          </a:xfrm>
          <a:prstGeom prst="rect">
            <a:avLst/>
          </a:prstGeom>
        </p:spPr>
      </p:pic>
      <p:pic>
        <p:nvPicPr>
          <p:cNvPr id="13" name="Afbeelding 12" descr="Afbeelding met kleding, persoon, meubels, overdekt&#10;&#10;Automatisch gegenereerde beschrijving">
            <a:extLst>
              <a:ext uri="{FF2B5EF4-FFF2-40B4-BE49-F238E27FC236}">
                <a16:creationId xmlns:a16="http://schemas.microsoft.com/office/drawing/2014/main" id="{5EF52C53-6309-AFCC-64B4-EA4183006F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87" y="3832474"/>
            <a:ext cx="3160980" cy="210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67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71E2059-00A0-1DB0-DE2F-925D327C8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Publieke zone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E7A5CDA-ABA6-B914-F460-D62B7F15C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1196752"/>
            <a:ext cx="4104981" cy="242193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88A18F1-0CAB-DD48-5937-0F52A2E23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196752"/>
            <a:ext cx="3264363" cy="489654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DF3F7951-E402-E7CC-9B05-9ACF4EA30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9284" y="3768077"/>
            <a:ext cx="3486085" cy="2325219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65D8D6E-056F-95CD-F645-D41FF6C9E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866" y="3771564"/>
            <a:ext cx="3486085" cy="23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32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4590B8B-BD68-4CE7-979A-C795A53A9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4388689" cy="4968552"/>
          </a:xfrm>
        </p:spPr>
        <p:txBody>
          <a:bodyPr/>
          <a:lstStyle/>
          <a:p>
            <a:r>
              <a:rPr lang="nl-NL" dirty="0"/>
              <a:t>Leeftijd</a:t>
            </a:r>
          </a:p>
          <a:p>
            <a:r>
              <a:rPr lang="nl-NL" dirty="0"/>
              <a:t>Sekse</a:t>
            </a:r>
          </a:p>
          <a:p>
            <a:r>
              <a:rPr lang="nl-NL" dirty="0"/>
              <a:t>Persoonskenmerken</a:t>
            </a:r>
          </a:p>
          <a:p>
            <a:r>
              <a:rPr lang="nl-NL" dirty="0"/>
              <a:t>Omstandigheden</a:t>
            </a:r>
          </a:p>
          <a:p>
            <a:r>
              <a:rPr lang="nl-NL" dirty="0"/>
              <a:t>Cultuur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E21AA24-E94E-332D-4A16-6324DF58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Invloeden op persoonlijke afstand</a:t>
            </a: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4D3FB6A9-270E-89F1-E1F5-71BE477C9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793" y="2523027"/>
            <a:ext cx="2753149" cy="18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22C2C39-33FD-C641-58C1-806D1C11E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361764"/>
            <a:ext cx="2937456" cy="195928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4719BC8-A477-FDB4-637D-3C85C392B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3524783"/>
            <a:ext cx="2937456" cy="195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2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5E9D47C2-8F93-D41C-1ABF-84B0D57F91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Persoon en omgeving worden als </a:t>
            </a:r>
            <a:r>
              <a:rPr lang="nl-NL" dirty="0">
                <a:solidFill>
                  <a:srgbClr val="D05422"/>
                </a:solidFill>
              </a:rPr>
              <a:t>één geheel </a:t>
            </a:r>
            <a:r>
              <a:rPr lang="nl-NL" dirty="0"/>
              <a:t>gezien</a:t>
            </a:r>
          </a:p>
          <a:p>
            <a:pPr lvl="1"/>
            <a:r>
              <a:rPr lang="nl-NL" dirty="0"/>
              <a:t>Omgeving kent twee componenten: de sociale omgeving en de fysieke omgeving</a:t>
            </a:r>
          </a:p>
          <a:p>
            <a:r>
              <a:rPr lang="nl-NL" dirty="0"/>
              <a:t>Persoon en omgeving staan in </a:t>
            </a:r>
            <a:r>
              <a:rPr lang="nl-NL" dirty="0">
                <a:solidFill>
                  <a:srgbClr val="D05422"/>
                </a:solidFill>
              </a:rPr>
              <a:t>permanente interactie</a:t>
            </a:r>
          </a:p>
          <a:p>
            <a:r>
              <a:rPr lang="nl-NL" dirty="0"/>
              <a:t>Er is altijd sprake van </a:t>
            </a:r>
            <a:r>
              <a:rPr lang="nl-NL" dirty="0">
                <a:solidFill>
                  <a:srgbClr val="D05422"/>
                </a:solidFill>
              </a:rPr>
              <a:t>ontwikkeling</a:t>
            </a:r>
          </a:p>
          <a:p>
            <a:r>
              <a:rPr lang="nl-NL" dirty="0"/>
              <a:t>Het verloop van de ontwikkeling staat niet van tevoren vast</a:t>
            </a:r>
          </a:p>
          <a:p>
            <a:r>
              <a:rPr lang="nl-NL" dirty="0"/>
              <a:t>Mensen streven naar een </a:t>
            </a:r>
            <a:r>
              <a:rPr lang="nl-NL" dirty="0">
                <a:solidFill>
                  <a:srgbClr val="D05422"/>
                </a:solidFill>
              </a:rPr>
              <a:t>optimale aansluiting </a:t>
            </a:r>
            <a:r>
              <a:rPr lang="nl-NL" dirty="0"/>
              <a:t>van zichzelf en de omgeving (‘evenwicht’)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85BCCF9-A008-7BBB-601F-FF0C57C8D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Uitgangspunten omgevingspsychologie</a:t>
            </a:r>
          </a:p>
        </p:txBody>
      </p:sp>
    </p:spTree>
    <p:extLst>
      <p:ext uri="{BB962C8B-B14F-4D97-AF65-F5344CB8AC3E}">
        <p14:creationId xmlns:p14="http://schemas.microsoft.com/office/powerpoint/2010/main" val="242460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02B8B7F-0DE3-A0FB-0A61-0BDF1B371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Grenzen zijn zichtbaar (duidelijke markeringen)</a:t>
            </a:r>
          </a:p>
          <a:p>
            <a:r>
              <a:rPr lang="nl-NL" dirty="0"/>
              <a:t>Aan een vaste plaats gebonden</a:t>
            </a:r>
          </a:p>
          <a:p>
            <a:r>
              <a:rPr lang="nl-NL" dirty="0"/>
              <a:t>Territorialiteit: gedrag en cognities die mensen en dieren tentoonspreiden en die gebaseerd zijn op materiële ruimten die men als eigendom ervaart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2E5AF8-ADA8-82E4-8A5B-381BBF3A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Theorie over territorium (1)</a:t>
            </a:r>
          </a:p>
        </p:txBody>
      </p:sp>
    </p:spTree>
    <p:extLst>
      <p:ext uri="{BB962C8B-B14F-4D97-AF65-F5344CB8AC3E}">
        <p14:creationId xmlns:p14="http://schemas.microsoft.com/office/powerpoint/2010/main" val="4021796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02B8B7F-0DE3-A0FB-0A61-0BDF1B371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7000"/>
              </a:lnSpc>
            </a:pPr>
            <a:r>
              <a:rPr lang="nl-NL" dirty="0"/>
              <a:t>Functie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Veiligheid en controle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Ordening aan ruimte en gedrag in ruimte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Communicatie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Identiteit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Privacy</a:t>
            </a:r>
          </a:p>
          <a:p>
            <a:pPr>
              <a:lnSpc>
                <a:spcPct val="97000"/>
              </a:lnSpc>
            </a:pPr>
            <a:r>
              <a:rPr lang="nl-NL" dirty="0"/>
              <a:t>Verschillende territoria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Primaire territoria: woningen, kamers, bedden, et cetera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Secundaire territoria: woonkamer, lift, woonwijk, et cetera</a:t>
            </a:r>
          </a:p>
          <a:p>
            <a:pPr lvl="1">
              <a:lnSpc>
                <a:spcPct val="97000"/>
              </a:lnSpc>
            </a:pPr>
            <a:r>
              <a:rPr lang="nl-NL" dirty="0"/>
              <a:t>Publieke territoria: stoelen in trein of bus, strand, et cetera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032E5AF8-ADA8-82E4-8A5B-381BBF3A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Theorie over territorium (2)</a:t>
            </a:r>
          </a:p>
        </p:txBody>
      </p:sp>
    </p:spTree>
    <p:extLst>
      <p:ext uri="{BB962C8B-B14F-4D97-AF65-F5344CB8AC3E}">
        <p14:creationId xmlns:p14="http://schemas.microsoft.com/office/powerpoint/2010/main" val="39458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7982CDF-BF40-7041-9558-C2E87A3BE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6696744" cy="4968552"/>
          </a:xfrm>
        </p:spPr>
        <p:txBody>
          <a:bodyPr/>
          <a:lstStyle/>
          <a:p>
            <a:r>
              <a:rPr lang="nl-NL" dirty="0"/>
              <a:t>Bezit van iemand</a:t>
            </a:r>
          </a:p>
          <a:p>
            <a:r>
              <a:rPr lang="nl-NL" dirty="0"/>
              <a:t>Eigen nest</a:t>
            </a:r>
          </a:p>
          <a:p>
            <a:r>
              <a:rPr lang="nl-NL" dirty="0"/>
              <a:t>Duidelijk herkenbaar als behorend tot iemand (zeer persoonlijke markeringen)</a:t>
            </a:r>
          </a:p>
          <a:p>
            <a:r>
              <a:rPr lang="nl-NL" dirty="0"/>
              <a:t>Heftige reactie op schending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9711235-0BF1-1C1E-35B4-BF4B96ED2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Primair territorium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F0A347C-4A89-E2B5-D45E-A33ACF658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168" y="1340767"/>
            <a:ext cx="3150928" cy="210166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96691DA1-E8DB-8C70-77E3-B7A4D2C64F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3655606"/>
            <a:ext cx="3154242" cy="236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76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D768623-BDF9-510B-6FD8-2FFB67E8C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6408712" cy="4968552"/>
          </a:xfrm>
        </p:spPr>
        <p:txBody>
          <a:bodyPr/>
          <a:lstStyle/>
          <a:p>
            <a:r>
              <a:rPr lang="nl-NL" dirty="0"/>
              <a:t>Gemeenschappelijk bezit</a:t>
            </a:r>
          </a:p>
          <a:p>
            <a:r>
              <a:rPr lang="nl-NL" dirty="0"/>
              <a:t>Markeringen zijn nodig</a:t>
            </a:r>
          </a:p>
          <a:p>
            <a:r>
              <a:rPr lang="nl-NL" dirty="0"/>
              <a:t>Vaak ook lichamelijke markering (dus aanwezig zijn)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B42795F-E180-F534-0A76-C6E0D2208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Secundair territorium (1)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8B48C4B-B1D6-7547-BBE9-3E002AE64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144" y="1340768"/>
            <a:ext cx="3026353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1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4861526A-E199-2F9A-6803-0E3E89057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Secundair territorium (2)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90149A3-024F-7C8A-3508-5BB1A5E3F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70" y="1377156"/>
            <a:ext cx="3384377" cy="225738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D690715-3B50-C33B-14A7-F7E7C5691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207" y="1377154"/>
            <a:ext cx="3384377" cy="225738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9F943D-5B43-6376-90F2-E7324F327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71" y="3835917"/>
            <a:ext cx="3384376" cy="225737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2BE9484-B17C-3005-D0C3-86EFEFC23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487" y="3830338"/>
            <a:ext cx="3384376" cy="2257379"/>
          </a:xfrm>
          <a:prstGeom prst="rect">
            <a:avLst/>
          </a:prstGeom>
        </p:spPr>
      </p:pic>
      <p:pic>
        <p:nvPicPr>
          <p:cNvPr id="4" name="Afbeelding 3" descr="Afbeelding met overdekt, persoon, kleding, bureau&#10;&#10;Automatisch gegenereerde beschrijving">
            <a:extLst>
              <a:ext uri="{FF2B5EF4-FFF2-40B4-BE49-F238E27FC236}">
                <a16:creationId xmlns:a16="http://schemas.microsoft.com/office/drawing/2014/main" id="{9EF1FD95-5ABA-4D86-EE96-605666DF0B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487" y="1377154"/>
            <a:ext cx="3384377" cy="2257379"/>
          </a:xfrm>
          <a:prstGeom prst="rect">
            <a:avLst/>
          </a:prstGeom>
        </p:spPr>
      </p:pic>
      <p:pic>
        <p:nvPicPr>
          <p:cNvPr id="8" name="Afbeelding 7" descr="Afbeelding met overdekt, bank, vloer, speelgoed&#10;&#10;Automatisch gegenereerde beschrijving">
            <a:extLst>
              <a:ext uri="{FF2B5EF4-FFF2-40B4-BE49-F238E27FC236}">
                <a16:creationId xmlns:a16="http://schemas.microsoft.com/office/drawing/2014/main" id="{24738BD8-CD93-B741-9515-59224B8D6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207" y="3830338"/>
            <a:ext cx="3384376" cy="225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219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99E4A25-514C-358F-1152-D64B4197C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6840760" cy="4968552"/>
          </a:xfrm>
        </p:spPr>
        <p:txBody>
          <a:bodyPr/>
          <a:lstStyle/>
          <a:p>
            <a:r>
              <a:rPr lang="nl-NL" dirty="0"/>
              <a:t>Niemands bezit, wel tijdelijk te bezetten</a:t>
            </a:r>
          </a:p>
          <a:p>
            <a:r>
              <a:rPr lang="nl-NL" dirty="0"/>
              <a:t>Veelal lichamelijke markeringen</a:t>
            </a:r>
          </a:p>
          <a:p>
            <a:r>
              <a:rPr lang="nl-NL" dirty="0"/>
              <a:t>Bij schending meestal terugtrekking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4F54703-C051-4289-8248-5924D0FAE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Publiek territorium</a:t>
            </a:r>
          </a:p>
        </p:txBody>
      </p:sp>
      <p:pic>
        <p:nvPicPr>
          <p:cNvPr id="2050" name="Picture 2" descr="Keer naar binnen. ">
            <a:extLst>
              <a:ext uri="{FF2B5EF4-FFF2-40B4-BE49-F238E27FC236}">
                <a16:creationId xmlns:a16="http://schemas.microsoft.com/office/drawing/2014/main" id="{B4DC043B-4D2F-DF79-03F6-662C18F07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92" y="3968656"/>
            <a:ext cx="2944144" cy="212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3A43A1-9D96-C016-CA5F-BC778C9A8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60" y="1340768"/>
            <a:ext cx="3666380" cy="2445475"/>
          </a:xfrm>
          <a:prstGeom prst="rect">
            <a:avLst/>
          </a:prstGeom>
        </p:spPr>
      </p:pic>
      <p:pic>
        <p:nvPicPr>
          <p:cNvPr id="13" name="Afbeelding 12" descr="Afbeelding met kleding, persoon, Menselijk gezicht, meubels&#10;&#10;Automatisch gegenereerde beschrijving">
            <a:extLst>
              <a:ext uri="{FF2B5EF4-FFF2-40B4-BE49-F238E27FC236}">
                <a16:creationId xmlns:a16="http://schemas.microsoft.com/office/drawing/2014/main" id="{7ECF3558-545A-7DDD-CBEA-19064F8B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3968656"/>
            <a:ext cx="3666380" cy="213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3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03BE74A-7B80-63A5-5836-004FD088C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Verbondenheid met omgeving en voorwerpen</a:t>
            </a:r>
          </a:p>
          <a:p>
            <a:r>
              <a:rPr lang="nl-NL" dirty="0" err="1"/>
              <a:t>Place</a:t>
            </a:r>
            <a:r>
              <a:rPr lang="nl-NL" dirty="0"/>
              <a:t> Attachment</a:t>
            </a:r>
          </a:p>
          <a:p>
            <a:pPr lvl="1"/>
            <a:r>
              <a:rPr lang="nl-NL" dirty="0"/>
              <a:t>Hechting aan een speciale plaats</a:t>
            </a:r>
          </a:p>
          <a:p>
            <a:pPr lvl="1"/>
            <a:r>
              <a:rPr lang="nl-NL" dirty="0"/>
              <a:t>Hechting aan voorwerpen</a:t>
            </a:r>
          </a:p>
          <a:p>
            <a:pPr lvl="1"/>
            <a:r>
              <a:rPr lang="nl-NL" dirty="0"/>
              <a:t>Functie</a:t>
            </a:r>
          </a:p>
          <a:p>
            <a:pPr lvl="2"/>
            <a:r>
              <a:rPr lang="nl-NL" dirty="0"/>
              <a:t>Verbondenheid of identiteit</a:t>
            </a:r>
          </a:p>
          <a:p>
            <a:pPr lvl="2"/>
            <a:r>
              <a:rPr lang="nl-NL" dirty="0"/>
              <a:t>Veiligheid</a:t>
            </a:r>
          </a:p>
          <a:p>
            <a:pPr lvl="2"/>
            <a:r>
              <a:rPr lang="nl-NL" dirty="0"/>
              <a:t>Bevorderen van sociaal contact</a:t>
            </a:r>
          </a:p>
          <a:p>
            <a:pPr lvl="2"/>
            <a:r>
              <a:rPr lang="nl-NL" dirty="0"/>
              <a:t>Levend houden van herinneringen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DABE5A-060A-F530-B15C-FD910A17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ontwikkelingen (1)</a:t>
            </a:r>
          </a:p>
        </p:txBody>
      </p:sp>
    </p:spTree>
    <p:extLst>
      <p:ext uri="{BB962C8B-B14F-4D97-AF65-F5344CB8AC3E}">
        <p14:creationId xmlns:p14="http://schemas.microsoft.com/office/powerpoint/2010/main" val="95116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03BE74A-7B80-63A5-5836-004FD088C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 vorm van </a:t>
            </a:r>
            <a:r>
              <a:rPr lang="nl-NL" dirty="0" err="1"/>
              <a:t>Place</a:t>
            </a:r>
            <a:r>
              <a:rPr lang="nl-NL" dirty="0"/>
              <a:t> Attachment staat onder invloed van</a:t>
            </a:r>
          </a:p>
          <a:p>
            <a:pPr lvl="1"/>
            <a:r>
              <a:rPr lang="nl-NL" dirty="0"/>
              <a:t>Leeftijd</a:t>
            </a:r>
          </a:p>
          <a:p>
            <a:pPr lvl="1"/>
            <a:r>
              <a:rPr lang="nl-NL" dirty="0"/>
              <a:t>Gender</a:t>
            </a:r>
          </a:p>
          <a:p>
            <a:pPr lvl="1"/>
            <a:r>
              <a:rPr lang="nl-NL" dirty="0"/>
              <a:t>Cultuur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5DABE5A-060A-F530-B15C-FD910A17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ontwikkelingen (2)</a:t>
            </a:r>
          </a:p>
        </p:txBody>
      </p:sp>
    </p:spTree>
    <p:extLst>
      <p:ext uri="{BB962C8B-B14F-4D97-AF65-F5344CB8AC3E}">
        <p14:creationId xmlns:p14="http://schemas.microsoft.com/office/powerpoint/2010/main" val="163617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ADA5AC0B-1FF1-C97B-3080-A66D9D8CF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Invloed van natuurlijke omgevingen</a:t>
            </a:r>
          </a:p>
          <a:p>
            <a:pPr lvl="1"/>
            <a:r>
              <a:rPr lang="nl-NL" dirty="0"/>
              <a:t>De mens </a:t>
            </a:r>
            <a:r>
              <a:rPr lang="nl-NL" dirty="0">
                <a:solidFill>
                  <a:srgbClr val="D05422"/>
                </a:solidFill>
              </a:rPr>
              <a:t>wordt beïnvloed </a:t>
            </a:r>
            <a:r>
              <a:rPr lang="nl-NL" dirty="0"/>
              <a:t>door de natuur maar </a:t>
            </a:r>
            <a:r>
              <a:rPr lang="nl-NL" dirty="0">
                <a:solidFill>
                  <a:srgbClr val="D05422"/>
                </a:solidFill>
              </a:rPr>
              <a:t>beïnvloedt</a:t>
            </a:r>
            <a:r>
              <a:rPr lang="nl-NL" dirty="0"/>
              <a:t> deze ook </a:t>
            </a:r>
          </a:p>
          <a:p>
            <a:pPr lvl="1"/>
            <a:r>
              <a:rPr lang="nl-NL" dirty="0"/>
              <a:t>Contact met en opgaan in de natuur heeft </a:t>
            </a:r>
            <a:r>
              <a:rPr lang="nl-NL" dirty="0">
                <a:solidFill>
                  <a:srgbClr val="D05422"/>
                </a:solidFill>
              </a:rPr>
              <a:t>positieve invloed </a:t>
            </a:r>
            <a:r>
              <a:rPr lang="nl-NL" dirty="0"/>
              <a:t>op gezondheid en welzijn</a:t>
            </a:r>
          </a:p>
          <a:p>
            <a:pPr lvl="1"/>
            <a:r>
              <a:rPr lang="nl-NL" dirty="0"/>
              <a:t>Maar exacte oorzaak-gevolgrelatie is lastig</a:t>
            </a:r>
          </a:p>
          <a:p>
            <a:pPr lvl="2"/>
            <a:r>
              <a:rPr lang="nl-NL" dirty="0"/>
              <a:t>Lastig te definiëren wat natuur precies is</a:t>
            </a:r>
          </a:p>
          <a:p>
            <a:pPr lvl="2"/>
            <a:r>
              <a:rPr lang="nl-NL" dirty="0"/>
              <a:t>Naast contact met de natuur is er ook meer beweging</a:t>
            </a:r>
          </a:p>
          <a:p>
            <a:pPr lvl="2"/>
            <a:r>
              <a:rPr lang="nl-NL" dirty="0"/>
              <a:t>Naast contact met de natuur is er ook meer ontspanning</a:t>
            </a:r>
          </a:p>
          <a:p>
            <a:pPr lvl="2"/>
            <a:r>
              <a:rPr lang="nl-NL" dirty="0"/>
              <a:t>Naast contact met de natuur is er ook minder vervuiling</a:t>
            </a:r>
          </a:p>
          <a:p>
            <a:pPr lvl="2"/>
            <a:r>
              <a:rPr lang="nl-NL" dirty="0"/>
              <a:t>Enzovoort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B6ACE669-4FF8-D56C-AF0B-BBF006848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Nieuwe ontwikkelingen (3)</a:t>
            </a:r>
          </a:p>
        </p:txBody>
      </p:sp>
    </p:spTree>
    <p:extLst>
      <p:ext uri="{BB962C8B-B14F-4D97-AF65-F5344CB8AC3E}">
        <p14:creationId xmlns:p14="http://schemas.microsoft.com/office/powerpoint/2010/main" val="145302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3242B249-1961-2423-E5BB-F04FD0C59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9536" y="1186213"/>
            <a:ext cx="3468065" cy="2313199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5E2EF14-3662-8974-5BF3-28CCD8EA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 met natuur kent vele aspecten (1)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8F0CEF7-3BDB-3774-3C15-AD721F816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7" y="1186213"/>
            <a:ext cx="4740160" cy="231319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9273618-07E1-4B3A-81EF-B7E09993F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528" y="3645025"/>
            <a:ext cx="3670569" cy="244827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4B4282B-580D-E284-827B-61A1D12FC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36" y="3645024"/>
            <a:ext cx="454224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9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A55A6A5-972C-7F90-2D44-E2579A5CC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Relatief jonge tak van de psychologie</a:t>
            </a:r>
          </a:p>
          <a:p>
            <a:r>
              <a:rPr lang="nl-NL" dirty="0"/>
              <a:t>Ontstond vooral tijdens de </a:t>
            </a:r>
            <a:r>
              <a:rPr lang="nl-NL" dirty="0">
                <a:solidFill>
                  <a:srgbClr val="D05422"/>
                </a:solidFill>
              </a:rPr>
              <a:t>jaren vijftig en zestig </a:t>
            </a:r>
            <a:r>
              <a:rPr lang="nl-NL" dirty="0"/>
              <a:t>van de vorige eeuw</a:t>
            </a:r>
          </a:p>
          <a:p>
            <a:r>
              <a:rPr lang="nl-NL" dirty="0"/>
              <a:t>Begon als specialisatie in de psychologie, maar werd een op zichzelf staande stroming</a:t>
            </a:r>
          </a:p>
          <a:p>
            <a:pPr lvl="1"/>
            <a:r>
              <a:rPr lang="nl-NL" dirty="0"/>
              <a:t>Besef van </a:t>
            </a:r>
            <a:r>
              <a:rPr lang="nl-NL" dirty="0">
                <a:solidFill>
                  <a:srgbClr val="D05422"/>
                </a:solidFill>
              </a:rPr>
              <a:t>complexe maatschappelijke problemen</a:t>
            </a:r>
          </a:p>
          <a:p>
            <a:pPr lvl="1"/>
            <a:r>
              <a:rPr lang="nl-NL" dirty="0"/>
              <a:t>Beroep op wetenschap om deze maatschappelijke problemen te </a:t>
            </a:r>
            <a:r>
              <a:rPr lang="nl-NL" dirty="0">
                <a:solidFill>
                  <a:srgbClr val="D05422"/>
                </a:solidFill>
              </a:rPr>
              <a:t>bestuderen</a:t>
            </a:r>
            <a:r>
              <a:rPr lang="nl-NL" dirty="0"/>
              <a:t> en </a:t>
            </a:r>
            <a:r>
              <a:rPr lang="nl-NL" dirty="0">
                <a:solidFill>
                  <a:srgbClr val="D05422"/>
                </a:solidFill>
              </a:rPr>
              <a:t>op te lossen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0B3C3C5-D05D-5E9E-1017-5E0EE4B6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omgevingspsychologie (1)</a:t>
            </a:r>
          </a:p>
        </p:txBody>
      </p:sp>
    </p:spTree>
    <p:extLst>
      <p:ext uri="{BB962C8B-B14F-4D97-AF65-F5344CB8AC3E}">
        <p14:creationId xmlns:p14="http://schemas.microsoft.com/office/powerpoint/2010/main" val="66867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99FEBCD-1162-E0CA-96DC-68AC67487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Contact met natuur kent vele aspecten (2)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89E42B44-2E31-BEF6-B336-B75B2AB7E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471" y="1251017"/>
            <a:ext cx="3500381" cy="233825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EA2FC3EA-7DF7-EAAE-89EA-F732A24A7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771" y="3713158"/>
            <a:ext cx="3496081" cy="233188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6A6F9E87-83CF-E2E3-19A8-DEC5640AD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681" y="3717032"/>
            <a:ext cx="3496082" cy="2331886"/>
          </a:xfrm>
          <a:prstGeom prst="rect">
            <a:avLst/>
          </a:prstGeom>
        </p:spPr>
      </p:pic>
      <p:pic>
        <p:nvPicPr>
          <p:cNvPr id="4" name="Afbeelding 3" descr="Afbeelding met gras, buitenshuis, koe, vee&#10;&#10;Automatisch gegenereerde beschrijving">
            <a:extLst>
              <a:ext uri="{FF2B5EF4-FFF2-40B4-BE49-F238E27FC236}">
                <a16:creationId xmlns:a16="http://schemas.microsoft.com/office/drawing/2014/main" id="{355A2027-1DE0-BA9A-778B-44A083E68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251017"/>
            <a:ext cx="3496163" cy="23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06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5D41F89-4655-11EC-7DBE-1B508CB02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11449272" cy="4968552"/>
          </a:xfrm>
        </p:spPr>
        <p:txBody>
          <a:bodyPr/>
          <a:lstStyle/>
          <a:p>
            <a:pPr>
              <a:lnSpc>
                <a:spcPct val="99000"/>
              </a:lnSpc>
            </a:pPr>
            <a:r>
              <a:rPr lang="nl-NL" dirty="0"/>
              <a:t>In traditionele psychologie is weinig aandacht voor invloed van de fysiek ruimtelijke omgeving</a:t>
            </a:r>
          </a:p>
          <a:p>
            <a:pPr>
              <a:lnSpc>
                <a:spcPct val="99000"/>
              </a:lnSpc>
            </a:pPr>
            <a:r>
              <a:rPr lang="nl-NL" dirty="0"/>
              <a:t>In de omgevingspsychologie worden persoon en omgeving als één geheel gezien: symptomen van psychische stoornissen worden dus opgevat als een reactie van een persoon op de omgeving waarin de persoon verkeert</a:t>
            </a:r>
          </a:p>
          <a:p>
            <a:pPr lvl="1">
              <a:lnSpc>
                <a:spcPct val="99000"/>
              </a:lnSpc>
            </a:pPr>
            <a:r>
              <a:rPr lang="nl-NL" dirty="0"/>
              <a:t>Gebrek aan controle in een bepaalde omgeving kan leiden tot </a:t>
            </a:r>
            <a:r>
              <a:rPr lang="nl-NL" dirty="0">
                <a:solidFill>
                  <a:srgbClr val="D05422"/>
                </a:solidFill>
              </a:rPr>
              <a:t>aangeleerde hulpeloosheid</a:t>
            </a:r>
          </a:p>
          <a:p>
            <a:pPr lvl="1">
              <a:lnSpc>
                <a:spcPct val="99000"/>
              </a:lnSpc>
            </a:pPr>
            <a:r>
              <a:rPr lang="nl-NL" dirty="0"/>
              <a:t>Apathie en </a:t>
            </a:r>
            <a:r>
              <a:rPr lang="nl-NL" dirty="0">
                <a:solidFill>
                  <a:srgbClr val="D05422"/>
                </a:solidFill>
              </a:rPr>
              <a:t>hospitalisatie</a:t>
            </a:r>
            <a:r>
              <a:rPr lang="nl-NL" dirty="0"/>
              <a:t> kunnen worden uitgelokt door de omgeving (het psychiatrisch ziekenhuis)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A492D97-5E93-D0AC-4FD0-DF7E89D70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Psychische stoornissen</a:t>
            </a:r>
          </a:p>
        </p:txBody>
      </p:sp>
    </p:spTree>
    <p:extLst>
      <p:ext uri="{BB962C8B-B14F-4D97-AF65-F5344CB8AC3E}">
        <p14:creationId xmlns:p14="http://schemas.microsoft.com/office/powerpoint/2010/main" val="7011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9DF3CD3-97FA-73F6-2C4D-6ADF02D33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200800" cy="4968552"/>
          </a:xfrm>
        </p:spPr>
        <p:txBody>
          <a:bodyPr/>
          <a:lstStyle/>
          <a:p>
            <a:r>
              <a:rPr lang="nl-NL" dirty="0"/>
              <a:t>Effect van langdurig verblijf in een ruimte waar iemand weinig controle over heeft</a:t>
            </a:r>
          </a:p>
          <a:p>
            <a:pPr lvl="1"/>
            <a:r>
              <a:rPr lang="nl-NL" dirty="0"/>
              <a:t>(Verergering van) psychische stoornissen</a:t>
            </a:r>
          </a:p>
          <a:p>
            <a:pPr lvl="1"/>
            <a:r>
              <a:rPr lang="nl-NL" dirty="0"/>
              <a:t>Apathie</a:t>
            </a:r>
          </a:p>
          <a:p>
            <a:pPr lvl="1"/>
            <a:r>
              <a:rPr lang="nl-NL" dirty="0"/>
              <a:t>Hospitalisatie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68786FD-D52E-8555-1F55-8B2A04474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Hospitalisatie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BFE2145-196A-678E-F3C6-1580175A7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2184" y="3588734"/>
            <a:ext cx="3571700" cy="2382323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478365E-9F75-BA1C-E0FA-4E349BEF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84" y="1421704"/>
            <a:ext cx="3571700" cy="200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6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CF4C35CC-0ECF-900D-EB63-9EAF5754A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632848" cy="4968552"/>
          </a:xfrm>
        </p:spPr>
        <p:txBody>
          <a:bodyPr/>
          <a:lstStyle/>
          <a:p>
            <a:r>
              <a:rPr lang="nl-NL" dirty="0"/>
              <a:t>Mensen met een psychische stoornis kunnen een afwijkende manier van communiceren met ruimte hebben</a:t>
            </a:r>
          </a:p>
          <a:p>
            <a:pPr lvl="1"/>
            <a:r>
              <a:rPr lang="nl-NL" dirty="0"/>
              <a:t>Vooral als ze niet de beschikking hebben over een (primair) territorium</a:t>
            </a:r>
          </a:p>
          <a:p>
            <a:pPr lvl="1"/>
            <a:r>
              <a:rPr lang="nl-NL" dirty="0"/>
              <a:t>Veel te veel of veel te weinig afstand nemen ten opzichte van anderen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BAABD71-3597-501F-9F82-00A22CA06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Vreemde ruimtelijke communicatie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6DDC91E-CD12-C7EF-6D08-05956BA67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272" y="1484784"/>
            <a:ext cx="2990545" cy="44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FC9338C-CF99-CF7A-8AF9-0C582489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7560840" cy="4968552"/>
          </a:xfrm>
        </p:spPr>
        <p:txBody>
          <a:bodyPr/>
          <a:lstStyle/>
          <a:p>
            <a:r>
              <a:rPr lang="nl-NL" dirty="0"/>
              <a:t>Hoe maken we een stadsbuurt prettig?</a:t>
            </a:r>
          </a:p>
          <a:p>
            <a:pPr lvl="1"/>
            <a:r>
              <a:rPr lang="nl-NL" dirty="0"/>
              <a:t>Buurt</a:t>
            </a:r>
          </a:p>
          <a:p>
            <a:pPr lvl="1"/>
            <a:r>
              <a:rPr lang="nl-NL" dirty="0"/>
              <a:t>Tevredenheid</a:t>
            </a:r>
          </a:p>
          <a:p>
            <a:pPr lvl="1"/>
            <a:r>
              <a:rPr lang="nl-NL" dirty="0"/>
              <a:t>Veiligheid</a:t>
            </a:r>
          </a:p>
          <a:p>
            <a:pPr lvl="1"/>
            <a:r>
              <a:rPr lang="nl-NL" dirty="0"/>
              <a:t>Sociale cohesie</a:t>
            </a:r>
          </a:p>
          <a:p>
            <a:pPr lvl="1"/>
            <a:r>
              <a:rPr lang="nl-NL" dirty="0"/>
              <a:t>Stress</a:t>
            </a:r>
          </a:p>
          <a:p>
            <a:pPr lvl="1"/>
            <a:r>
              <a:rPr lang="nl-NL" dirty="0" err="1"/>
              <a:t>Place</a:t>
            </a:r>
            <a:r>
              <a:rPr lang="nl-NL" dirty="0"/>
              <a:t> Attachment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D8C46A-6B1D-B527-D8B0-88A25C0E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Toepassingen in hulpverlening en opvoeding (1)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52A8C46-D028-2C96-B5D5-A0376BFA5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110" y="1484784"/>
            <a:ext cx="377853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3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FC9338C-CF99-CF7A-8AF9-0C5824898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60" y="1124744"/>
            <a:ext cx="6624736" cy="4968552"/>
          </a:xfrm>
        </p:spPr>
        <p:txBody>
          <a:bodyPr/>
          <a:lstStyle/>
          <a:p>
            <a:r>
              <a:rPr lang="nl-NL" dirty="0"/>
              <a:t>Wanneer is een huis een thuis?</a:t>
            </a:r>
          </a:p>
          <a:p>
            <a:pPr lvl="1"/>
            <a:r>
              <a:rPr lang="nl-NL" dirty="0" err="1"/>
              <a:t>Centraliteit</a:t>
            </a:r>
            <a:endParaRPr lang="nl-NL" dirty="0"/>
          </a:p>
          <a:p>
            <a:pPr lvl="1"/>
            <a:r>
              <a:rPr lang="nl-NL" dirty="0"/>
              <a:t>Continuïteit</a:t>
            </a:r>
          </a:p>
          <a:p>
            <a:pPr lvl="1"/>
            <a:r>
              <a:rPr lang="nl-NL" dirty="0"/>
              <a:t>Privacy</a:t>
            </a:r>
          </a:p>
          <a:p>
            <a:pPr lvl="1"/>
            <a:r>
              <a:rPr lang="nl-NL" dirty="0"/>
              <a:t>Zelfexpressie en persoonlijke identiteit</a:t>
            </a:r>
          </a:p>
          <a:p>
            <a:pPr lvl="1"/>
            <a:r>
              <a:rPr lang="nl-NL" dirty="0"/>
              <a:t>Sociale relaties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6D8C46A-6B1D-B527-D8B0-88A25C0E5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Toepassingen in hulpverlening en opvoeding (2)</a:t>
            </a:r>
          </a:p>
        </p:txBody>
      </p:sp>
      <p:pic>
        <p:nvPicPr>
          <p:cNvPr id="11" name="Afbeelding 10" descr="Afbeelding met bloem, Kleine tot middelgrote katten, Katachtigen, kat&#10;&#10;Automatisch gegenereerde beschrijving">
            <a:extLst>
              <a:ext uri="{FF2B5EF4-FFF2-40B4-BE49-F238E27FC236}">
                <a16:creationId xmlns:a16="http://schemas.microsoft.com/office/drawing/2014/main" id="{3F8D695A-A2D9-D6C9-9B84-DAD02A5EE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556792"/>
            <a:ext cx="4008697" cy="319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024AA76-761B-0086-F513-2BC523085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Controle is het kernbegrip. Het gaat daarbij om veiligheid en communicatie. Over afstand en nabijheid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Autonome controle</a:t>
            </a:r>
            <a:r>
              <a:rPr lang="nl-NL" dirty="0"/>
              <a:t>: controle over jezelf en de relaties met belangrijke anderen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Territoriale controle</a:t>
            </a:r>
            <a:r>
              <a:rPr lang="nl-NL" dirty="0"/>
              <a:t>: controle over je territorium. Je veilige plek of ‘nest’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2F3F26A1-67C5-E99A-A887-0A0F34C78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Controle</a:t>
            </a:r>
          </a:p>
        </p:txBody>
      </p:sp>
    </p:spTree>
    <p:extLst>
      <p:ext uri="{BB962C8B-B14F-4D97-AF65-F5344CB8AC3E}">
        <p14:creationId xmlns:p14="http://schemas.microsoft.com/office/powerpoint/2010/main" val="12259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F3A50E7-F121-E965-934B-9E5880E89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Autonome controle wordt door vier vormen van communicatie onderhouden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Verbale</a:t>
            </a:r>
            <a:r>
              <a:rPr lang="nl-NL" dirty="0"/>
              <a:t> (digitale) communicatie</a:t>
            </a:r>
          </a:p>
          <a:p>
            <a:pPr lvl="1"/>
            <a:r>
              <a:rPr lang="nl-NL" dirty="0">
                <a:solidFill>
                  <a:srgbClr val="D05422"/>
                </a:solidFill>
              </a:rPr>
              <a:t>Non-verbale</a:t>
            </a:r>
            <a:r>
              <a:rPr lang="nl-NL" dirty="0"/>
              <a:t> communicatie</a:t>
            </a:r>
          </a:p>
          <a:p>
            <a:pPr lvl="2"/>
            <a:r>
              <a:rPr lang="nl-NL" dirty="0"/>
              <a:t>Lichaamstaal, -houding en -geur</a:t>
            </a:r>
          </a:p>
          <a:p>
            <a:pPr lvl="1"/>
            <a:r>
              <a:rPr lang="nl-NL" dirty="0"/>
              <a:t>Uiterlijk vertoon</a:t>
            </a:r>
          </a:p>
          <a:p>
            <a:pPr lvl="2"/>
            <a:r>
              <a:rPr lang="nl-NL" dirty="0">
                <a:solidFill>
                  <a:srgbClr val="D05422"/>
                </a:solidFill>
              </a:rPr>
              <a:t>Display</a:t>
            </a:r>
            <a:r>
              <a:rPr lang="nl-NL" dirty="0"/>
              <a:t>: kleding, opmaak, tatoeage, et cetera</a:t>
            </a:r>
          </a:p>
          <a:p>
            <a:pPr lvl="1"/>
            <a:r>
              <a:rPr lang="nl-NL" dirty="0"/>
              <a:t>Communicatie met persoonlijk ruimte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92DE312-3A60-826C-3AC8-EE2851A6F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Autonome controle</a:t>
            </a:r>
          </a:p>
        </p:txBody>
      </p:sp>
    </p:spTree>
    <p:extLst>
      <p:ext uri="{BB962C8B-B14F-4D97-AF65-F5344CB8AC3E}">
        <p14:creationId xmlns:p14="http://schemas.microsoft.com/office/powerpoint/2010/main" val="273737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0FB52E8-EEFF-067F-790C-335D887F0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Display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3771092-686F-07FF-B637-D33C983D2A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46" r="5588"/>
          <a:stretch/>
        </p:blipFill>
        <p:spPr>
          <a:xfrm>
            <a:off x="4233207" y="3666722"/>
            <a:ext cx="2880320" cy="228255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ACF362A-9B1F-D08E-F803-5EA7319D3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3208" y="1520717"/>
            <a:ext cx="2880320" cy="195492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7FCC6F7-DE43-4384-DCBD-BEA76EEC6C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15"/>
          <a:stretch/>
        </p:blipFill>
        <p:spPr>
          <a:xfrm>
            <a:off x="7338981" y="1520718"/>
            <a:ext cx="3419730" cy="195492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27386F4-D066-E895-5D51-9EBF42DB36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231"/>
          <a:stretch/>
        </p:blipFill>
        <p:spPr>
          <a:xfrm>
            <a:off x="1493923" y="1520717"/>
            <a:ext cx="2513831" cy="1954922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B839D5C-3F54-C0D2-7424-8A9E0B1C38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3923" y="3666722"/>
            <a:ext cx="2513831" cy="2282558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C237A7CD-BD07-D00C-4C27-0B0DAB262C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980" y="3668317"/>
            <a:ext cx="3419730" cy="228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107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757F336-FAC9-4E5D-E711-E23734C717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Sterke kant van omgevingspsychologie: nadruk op </a:t>
            </a:r>
            <a:r>
              <a:rPr lang="nl-NL" dirty="0">
                <a:solidFill>
                  <a:srgbClr val="D05422"/>
                </a:solidFill>
              </a:rPr>
              <a:t>complexe</a:t>
            </a:r>
            <a:r>
              <a:rPr lang="nl-NL" dirty="0"/>
              <a:t> </a:t>
            </a:r>
            <a:r>
              <a:rPr lang="nl-NL" dirty="0">
                <a:solidFill>
                  <a:srgbClr val="D05422"/>
                </a:solidFill>
              </a:rPr>
              <a:t>interactie</a:t>
            </a:r>
            <a:r>
              <a:rPr lang="nl-NL" dirty="0"/>
              <a:t> tussen persoon en omgeving. Hiermee wordt de nadruk op het hier-en-nu gelegd</a:t>
            </a:r>
          </a:p>
          <a:p>
            <a:pPr lvl="1"/>
            <a:r>
              <a:rPr lang="nl-NL" dirty="0"/>
              <a:t>Kritiek: </a:t>
            </a:r>
            <a:r>
              <a:rPr lang="nl-NL" dirty="0">
                <a:solidFill>
                  <a:srgbClr val="D05422"/>
                </a:solidFill>
              </a:rPr>
              <a:t>individuele verschillen </a:t>
            </a:r>
            <a:r>
              <a:rPr lang="nl-NL" dirty="0"/>
              <a:t>zijn met de omgevingspsychologie niet altijd te verklaren</a:t>
            </a:r>
          </a:p>
          <a:p>
            <a:pPr lvl="1"/>
            <a:r>
              <a:rPr lang="nl-NL" dirty="0"/>
              <a:t>Weinig aandacht voor </a:t>
            </a:r>
            <a:r>
              <a:rPr lang="nl-NL" dirty="0">
                <a:solidFill>
                  <a:srgbClr val="D05422"/>
                </a:solidFill>
              </a:rPr>
              <a:t>erfelijk voorbereid gedrag</a:t>
            </a:r>
          </a:p>
          <a:p>
            <a:r>
              <a:rPr lang="nl-NL" dirty="0"/>
              <a:t>Kritiek op het verrichte onderzoek binnen de omgevingspsychologie</a:t>
            </a:r>
          </a:p>
          <a:p>
            <a:pPr lvl="1"/>
            <a:r>
              <a:rPr lang="nl-NL" dirty="0" err="1">
                <a:solidFill>
                  <a:srgbClr val="D05422"/>
                </a:solidFill>
              </a:rPr>
              <a:t>Correlationeel</a:t>
            </a:r>
            <a:r>
              <a:rPr lang="nl-NL" dirty="0">
                <a:solidFill>
                  <a:srgbClr val="D05422"/>
                </a:solidFill>
              </a:rPr>
              <a:t> onderzoek </a:t>
            </a:r>
            <a:r>
              <a:rPr lang="nl-NL" dirty="0"/>
              <a:t>is slecht te vertalen naar concrete richtlijnen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9CA7E33-9CAD-1EA6-8575-61C1963C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Kanttekeningen</a:t>
            </a:r>
          </a:p>
        </p:txBody>
      </p:sp>
    </p:spTree>
    <p:extLst>
      <p:ext uri="{BB962C8B-B14F-4D97-AF65-F5344CB8AC3E}">
        <p14:creationId xmlns:p14="http://schemas.microsoft.com/office/powerpoint/2010/main" val="25208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4A55A6A5-972C-7F90-2D44-E2579A5CC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Raakvlakken met gestaltpsychologie en algemene systeemtheorie</a:t>
            </a:r>
          </a:p>
          <a:p>
            <a:r>
              <a:rPr lang="nl-NL" dirty="0"/>
              <a:t>Toepassing op praktische problemen </a:t>
            </a:r>
          </a:p>
          <a:p>
            <a:pPr lvl="1"/>
            <a:r>
              <a:rPr lang="nl-NL" dirty="0"/>
              <a:t>Problemen moeten </a:t>
            </a:r>
            <a:r>
              <a:rPr lang="nl-NL" dirty="0">
                <a:solidFill>
                  <a:srgbClr val="D05422"/>
                </a:solidFill>
              </a:rPr>
              <a:t>in hun volle complexiteit </a:t>
            </a:r>
            <a:r>
              <a:rPr lang="nl-NL" dirty="0"/>
              <a:t>bestudeerd worden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F0B3C3C5-D05D-5E9E-1017-5E0EE4B69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Geschiedenis omgevingspsychologie (2)</a:t>
            </a:r>
          </a:p>
        </p:txBody>
      </p:sp>
    </p:spTree>
    <p:extLst>
      <p:ext uri="{BB962C8B-B14F-4D97-AF65-F5344CB8AC3E}">
        <p14:creationId xmlns:p14="http://schemas.microsoft.com/office/powerpoint/2010/main" val="83503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7E951F65-BC23-2EC4-90C3-C993186CFD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8000"/>
              </a:lnSpc>
            </a:pPr>
            <a:r>
              <a:rPr lang="nl-NL" dirty="0"/>
              <a:t>Hoe nemen mensen hun omgeving waar?</a:t>
            </a:r>
          </a:p>
          <a:p>
            <a:pPr>
              <a:lnSpc>
                <a:spcPct val="98000"/>
              </a:lnSpc>
            </a:pPr>
            <a:r>
              <a:rPr lang="nl-NL" dirty="0"/>
              <a:t>Welke </a:t>
            </a:r>
            <a:r>
              <a:rPr lang="nl-NL" dirty="0">
                <a:solidFill>
                  <a:srgbClr val="D05422"/>
                </a:solidFill>
              </a:rPr>
              <a:t>betekenis </a:t>
            </a:r>
            <a:r>
              <a:rPr lang="nl-NL" dirty="0"/>
              <a:t>geven mensen aan hun omgeving?</a:t>
            </a:r>
          </a:p>
          <a:p>
            <a:pPr>
              <a:lnSpc>
                <a:spcPct val="98000"/>
              </a:lnSpc>
            </a:pPr>
            <a:r>
              <a:rPr lang="nl-NL" dirty="0"/>
              <a:t>Hoe leren mensen de weg te vinden?</a:t>
            </a:r>
          </a:p>
          <a:p>
            <a:pPr>
              <a:lnSpc>
                <a:spcPct val="98000"/>
              </a:lnSpc>
            </a:pPr>
            <a:r>
              <a:rPr lang="nl-NL" dirty="0"/>
              <a:t>Hoe oefenen mensen </a:t>
            </a:r>
            <a:r>
              <a:rPr lang="nl-NL" dirty="0">
                <a:solidFill>
                  <a:srgbClr val="D05422"/>
                </a:solidFill>
              </a:rPr>
              <a:t>controle</a:t>
            </a:r>
            <a:r>
              <a:rPr lang="nl-NL" dirty="0"/>
              <a:t> uit op hun omgeving om zich veilig te voelen?</a:t>
            </a:r>
          </a:p>
          <a:p>
            <a:pPr>
              <a:lnSpc>
                <a:spcPct val="98000"/>
              </a:lnSpc>
            </a:pPr>
            <a:r>
              <a:rPr lang="nl-NL" dirty="0"/>
              <a:t>Hoe regelen mensen hun </a:t>
            </a:r>
            <a:r>
              <a:rPr lang="nl-NL" dirty="0">
                <a:solidFill>
                  <a:srgbClr val="D05422"/>
                </a:solidFill>
              </a:rPr>
              <a:t>privacy</a:t>
            </a:r>
            <a:r>
              <a:rPr lang="nl-NL" dirty="0"/>
              <a:t>?</a:t>
            </a:r>
          </a:p>
          <a:p>
            <a:pPr>
              <a:lnSpc>
                <a:spcPct val="98000"/>
              </a:lnSpc>
            </a:pPr>
            <a:r>
              <a:rPr lang="nl-NL" dirty="0"/>
              <a:t>Wat is de invloed van geluid, het weer of </a:t>
            </a:r>
            <a:r>
              <a:rPr lang="nl-NL" dirty="0">
                <a:solidFill>
                  <a:srgbClr val="D05422"/>
                </a:solidFill>
              </a:rPr>
              <a:t>luchtvervuiling</a:t>
            </a:r>
            <a:r>
              <a:rPr lang="nl-NL" dirty="0"/>
              <a:t> op het gedrag van mensen?</a:t>
            </a:r>
          </a:p>
          <a:p>
            <a:pPr>
              <a:lnSpc>
                <a:spcPct val="98000"/>
              </a:lnSpc>
            </a:pPr>
            <a:r>
              <a:rPr lang="nl-NL" dirty="0"/>
              <a:t>Wat is de invloed van </a:t>
            </a:r>
            <a:r>
              <a:rPr lang="nl-NL" dirty="0">
                <a:solidFill>
                  <a:srgbClr val="D05422"/>
                </a:solidFill>
              </a:rPr>
              <a:t>‘een groene natuur’ </a:t>
            </a:r>
            <a:r>
              <a:rPr lang="nl-NL" dirty="0"/>
              <a:t>op iemands welzijn?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00050E1-AC55-D5D4-911D-1259F0F40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Praktische vraagstukken, zoals …</a:t>
            </a:r>
          </a:p>
        </p:txBody>
      </p:sp>
    </p:spTree>
    <p:extLst>
      <p:ext uri="{BB962C8B-B14F-4D97-AF65-F5344CB8AC3E}">
        <p14:creationId xmlns:p14="http://schemas.microsoft.com/office/powerpoint/2010/main" val="225229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26626DD-3359-1E62-25B3-6964607D8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persoon moet altijd in relatie tot diens omgeving (context) worden gedefinieerd</a:t>
            </a:r>
          </a:p>
          <a:p>
            <a:pPr lvl="1"/>
            <a:r>
              <a:rPr lang="nl-NL" dirty="0"/>
              <a:t>Afwijzing van het benadrukken van individuele kenmerken als intelligentie, persoonlijkheid en psychische stoornissen</a:t>
            </a:r>
          </a:p>
          <a:p>
            <a:pPr lvl="1"/>
            <a:r>
              <a:rPr lang="nl-NL" dirty="0"/>
              <a:t>Naast sociale omgeving veel aandacht voor </a:t>
            </a:r>
            <a:r>
              <a:rPr lang="nl-NL" dirty="0">
                <a:solidFill>
                  <a:srgbClr val="D05422"/>
                </a:solidFill>
              </a:rPr>
              <a:t>materiële omgeving</a:t>
            </a:r>
          </a:p>
          <a:p>
            <a:r>
              <a:rPr lang="nl-NL" dirty="0"/>
              <a:t>Overeenkomst met het </a:t>
            </a:r>
            <a:r>
              <a:rPr lang="nl-NL" dirty="0">
                <a:solidFill>
                  <a:srgbClr val="D05422"/>
                </a:solidFill>
              </a:rPr>
              <a:t>organistische mensbeeld </a:t>
            </a:r>
            <a:r>
              <a:rPr lang="nl-NL" dirty="0"/>
              <a:t>uit de systeemtheorie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E4D8723-A5E4-41EE-1817-F30830D87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Mensbeeld in de omgevingspsychologie</a:t>
            </a:r>
          </a:p>
        </p:txBody>
      </p:sp>
    </p:spTree>
    <p:extLst>
      <p:ext uri="{BB962C8B-B14F-4D97-AF65-F5344CB8AC3E}">
        <p14:creationId xmlns:p14="http://schemas.microsoft.com/office/powerpoint/2010/main" val="400849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889480B7-A636-1757-BB36-BC6A709AA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Mensbeeld</a:t>
            </a:r>
          </a:p>
          <a:p>
            <a:pPr lvl="1"/>
            <a:r>
              <a:rPr lang="nl-NL" dirty="0"/>
              <a:t>Organistisch </a:t>
            </a:r>
          </a:p>
          <a:p>
            <a:pPr lvl="1"/>
            <a:r>
              <a:rPr lang="nl-NL" dirty="0"/>
              <a:t>Persoon wordt opgevat als een organisme dat permanent in interactie is met diens omgeving</a:t>
            </a:r>
          </a:p>
          <a:p>
            <a:r>
              <a:rPr lang="nl-NL" dirty="0" err="1"/>
              <a:t>Biopsychosociale</a:t>
            </a:r>
            <a:r>
              <a:rPr lang="nl-NL" dirty="0"/>
              <a:t> model</a:t>
            </a:r>
          </a:p>
          <a:p>
            <a:pPr lvl="1"/>
            <a:r>
              <a:rPr lang="nl-NL" dirty="0"/>
              <a:t>Vooral </a:t>
            </a:r>
            <a:r>
              <a:rPr lang="nl-NL" dirty="0">
                <a:solidFill>
                  <a:srgbClr val="D05422"/>
                </a:solidFill>
              </a:rPr>
              <a:t>aandacht voor de context </a:t>
            </a:r>
            <a:r>
              <a:rPr lang="nl-NL" dirty="0"/>
              <a:t>van de mens. Maar niet alleen de sociale context, juist ook de fysiek ruimtelijke context</a:t>
            </a:r>
          </a:p>
          <a:p>
            <a:pPr lvl="1"/>
            <a:r>
              <a:rPr lang="nl-NL" dirty="0"/>
              <a:t>Biologische invloed op gedrag van mensen krijgt pas betekenis in de context waarin de biologische invloed (wel of niet) tot uiting komt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6C3B9FA-A4EC-4A10-B762-26D212E7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Indeling van de omgevingspsychologie</a:t>
            </a:r>
          </a:p>
        </p:txBody>
      </p:sp>
    </p:spTree>
    <p:extLst>
      <p:ext uri="{BB962C8B-B14F-4D97-AF65-F5344CB8AC3E}">
        <p14:creationId xmlns:p14="http://schemas.microsoft.com/office/powerpoint/2010/main" val="32437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0C1622F6-A160-235A-E6FF-3BF299962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Vooral theorie over ruimtelijk gedrag</a:t>
            </a:r>
          </a:p>
          <a:p>
            <a:pPr lvl="1"/>
            <a:r>
              <a:rPr lang="nl-NL" dirty="0"/>
              <a:t>Persoonlijke ruimte</a:t>
            </a:r>
          </a:p>
          <a:p>
            <a:pPr lvl="1"/>
            <a:r>
              <a:rPr lang="nl-NL" dirty="0"/>
              <a:t>Territorium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5566175-EECA-279D-B154-4027DE897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Theorieën uit de omgevingspsychologie</a:t>
            </a:r>
          </a:p>
        </p:txBody>
      </p:sp>
    </p:spTree>
    <p:extLst>
      <p:ext uri="{BB962C8B-B14F-4D97-AF65-F5344CB8AC3E}">
        <p14:creationId xmlns:p14="http://schemas.microsoft.com/office/powerpoint/2010/main" val="7139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4B1FCD8-CED5-CE34-54B1-884CE45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359" y="1124744"/>
            <a:ext cx="5930581" cy="4968552"/>
          </a:xfrm>
        </p:spPr>
        <p:txBody>
          <a:bodyPr/>
          <a:lstStyle/>
          <a:p>
            <a:r>
              <a:rPr lang="nl-NL" dirty="0"/>
              <a:t>Ethologie als inspiratiebron</a:t>
            </a:r>
          </a:p>
          <a:p>
            <a:r>
              <a:rPr lang="nl-NL" dirty="0"/>
              <a:t>Belangrijke denkers</a:t>
            </a:r>
          </a:p>
          <a:p>
            <a:pPr lvl="1"/>
            <a:r>
              <a:rPr lang="nl-NL" dirty="0"/>
              <a:t>Edward T. Hall</a:t>
            </a:r>
          </a:p>
          <a:p>
            <a:pPr lvl="1"/>
            <a:r>
              <a:rPr lang="nl-NL" dirty="0"/>
              <a:t>Konrad Lorenz</a:t>
            </a:r>
          </a:p>
          <a:p>
            <a:pPr lvl="1"/>
            <a:r>
              <a:rPr lang="nl-NL" dirty="0"/>
              <a:t>Niko Tinbergen</a:t>
            </a:r>
          </a:p>
          <a:p>
            <a:r>
              <a:rPr lang="nl-NL" dirty="0"/>
              <a:t>Meeste dieren hebben een persoonlijke ruimte</a:t>
            </a:r>
          </a:p>
          <a:p>
            <a:pPr lvl="1"/>
            <a:r>
              <a:rPr lang="nl-NL" dirty="0"/>
              <a:t>Uitzondering: contactdieren</a:t>
            </a:r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9A98B3F-E5A4-62EC-13DF-BFEEE559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Persoonlijke ruimte: vergelijking met dieren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E0FBB3-1A35-433A-DF67-C75615821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098" y="1340768"/>
            <a:ext cx="2937291" cy="372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 descr="Afbeelding met tekst, boek, poster, Publicatie&#10;&#10;Automatisch gegenereerde beschrijving">
            <a:extLst>
              <a:ext uri="{FF2B5EF4-FFF2-40B4-BE49-F238E27FC236}">
                <a16:creationId xmlns:a16="http://schemas.microsoft.com/office/drawing/2014/main" id="{4609B356-B07E-118B-5F19-0CC9E19F1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947" y="2204865"/>
            <a:ext cx="251776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a1">
  <a:themeElements>
    <a:clrScheme name="sjabloon coutinh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jabloon coutinh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987425" marR="0" indent="2667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Pct val="80000"/>
          <a:buFontTx/>
          <a:buChar char="•"/>
          <a:tabLst/>
          <a:defRPr kumimoji="0" lang="nl-NL" sz="3000" b="0" i="0" u="none" strike="noStrike" cap="none" normalizeH="0" baseline="0">
            <a:ln>
              <a:noFill/>
            </a:ln>
            <a:solidFill>
              <a:srgbClr val="602559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sjabloon coutinh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jabloon coutinh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jabloon coutinh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a1" id="{5EA91AE3-FCA0-4D27-9294-8AC33F863CF2}" vid="{AF8D7A38-9E6E-4A89-9B3C-16949DEDC66B}"/>
    </a:ext>
  </a:extLst>
</a:theme>
</file>

<file path=ppt/theme/theme2.xml><?xml version="1.0" encoding="utf-8"?>
<a:theme xmlns:a="http://schemas.openxmlformats.org/drawingml/2006/main" name="Kantoor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thema ppt palet</Template>
  <TotalTime>1981</TotalTime>
  <Words>1161</Words>
  <Application>Microsoft Office PowerPoint</Application>
  <PresentationFormat>Breedbeeld</PresentationFormat>
  <Paragraphs>186</Paragraphs>
  <Slides>39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4" baseType="lpstr">
      <vt:lpstr>Arial</vt:lpstr>
      <vt:lpstr>Calibri</vt:lpstr>
      <vt:lpstr>Courier New</vt:lpstr>
      <vt:lpstr>Wingdings</vt:lpstr>
      <vt:lpstr>Thema1</vt:lpstr>
      <vt:lpstr>PowerPoint-presentatie</vt:lpstr>
      <vt:lpstr>Uitgangspunten omgevingspsychologie</vt:lpstr>
      <vt:lpstr>Geschiedenis omgevingspsychologie (1)</vt:lpstr>
      <vt:lpstr>Geschiedenis omgevingspsychologie (2)</vt:lpstr>
      <vt:lpstr>Praktische vraagstukken, zoals …</vt:lpstr>
      <vt:lpstr>Mensbeeld in de omgevingspsychologie</vt:lpstr>
      <vt:lpstr>Indeling van de omgevingspsychologie</vt:lpstr>
      <vt:lpstr>Theorieën uit de omgevingspsychologie</vt:lpstr>
      <vt:lpstr>Persoonlijke ruimte: vergelijking met dieren</vt:lpstr>
      <vt:lpstr>Walrussen als voorbeeld van contactdieren</vt:lpstr>
      <vt:lpstr>In de eerste fase van ons leven zijn wij (mensen) contactdieren</vt:lpstr>
      <vt:lpstr>Indeling persoonlijke ruimte</vt:lpstr>
      <vt:lpstr>Indeling persoonlijke ruimte</vt:lpstr>
      <vt:lpstr>Theorie over persoonlijke ruimte</vt:lpstr>
      <vt:lpstr>Intieme zone</vt:lpstr>
      <vt:lpstr>Persoonlijke zone</vt:lpstr>
      <vt:lpstr>Sociale zone</vt:lpstr>
      <vt:lpstr>Publieke zone</vt:lpstr>
      <vt:lpstr>Invloeden op persoonlijke afstand</vt:lpstr>
      <vt:lpstr>Theorie over territorium (1)</vt:lpstr>
      <vt:lpstr>Theorie over territorium (2)</vt:lpstr>
      <vt:lpstr>Primair territorium</vt:lpstr>
      <vt:lpstr>Secundair territorium (1)</vt:lpstr>
      <vt:lpstr>Secundair territorium (2)</vt:lpstr>
      <vt:lpstr>Publiek territorium</vt:lpstr>
      <vt:lpstr>Nieuwe ontwikkelingen (1)</vt:lpstr>
      <vt:lpstr>Nieuwe ontwikkelingen (2)</vt:lpstr>
      <vt:lpstr>Nieuwe ontwikkelingen (3)</vt:lpstr>
      <vt:lpstr>Contact met natuur kent vele aspecten (1)</vt:lpstr>
      <vt:lpstr>Contact met natuur kent vele aspecten (2)</vt:lpstr>
      <vt:lpstr>Psychische stoornissen</vt:lpstr>
      <vt:lpstr>Hospitalisatie</vt:lpstr>
      <vt:lpstr>Vreemde ruimtelijke communicatie</vt:lpstr>
      <vt:lpstr>Toepassingen in hulpverlening en opvoeding (1)</vt:lpstr>
      <vt:lpstr>Toepassingen in hulpverlening en opvoeding (2)</vt:lpstr>
      <vt:lpstr>Controle</vt:lpstr>
      <vt:lpstr>Autonome controle</vt:lpstr>
      <vt:lpstr>Display</vt:lpstr>
      <vt:lpstr>Kanttekeningen</vt:lpstr>
    </vt:vector>
  </TitlesOfParts>
  <Company>Uitgeverij Coutinho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van deze dia</dc:title>
  <dc:creator>Simone Baddou</dc:creator>
  <cp:lastModifiedBy>Louise Prompers</cp:lastModifiedBy>
  <cp:revision>46</cp:revision>
  <dcterms:created xsi:type="dcterms:W3CDTF">2008-05-29T12:51:00Z</dcterms:created>
  <dcterms:modified xsi:type="dcterms:W3CDTF">2024-05-01T08:29:38Z</dcterms:modified>
</cp:coreProperties>
</file>