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2" r:id="rId23"/>
    <p:sldId id="280" r:id="rId24"/>
  </p:sldIdLst>
  <p:sldSz cx="12192000" cy="6858000"/>
  <p:notesSz cx="6946900" cy="100838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E85865-A332-EBBD-7C03-AC17F8FE4FB0}" name="Louise Prompers" initials="LP" userId="S::prompers@coutinho.nl::3b171151-0384-416b-9480-d3148e17f0aa" providerId="AD"/>
  <p188:author id="{CE9D8A89-4463-BF0D-7FE5-A984721E9119}" name="Jakop Rigter" initials="JR" userId="6021af2791c4553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5422"/>
    <a:srgbClr val="231E99"/>
    <a:srgbClr val="1B4381"/>
    <a:srgbClr val="F8EBCD"/>
    <a:srgbClr val="BEA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756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4B38409-869C-A200-F38A-1610381775E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DD13414-B154-5204-82F5-42E0AD8A945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099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3CC3AA7A-086C-0B3A-6AB0-39EBCDE1A1D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77388"/>
            <a:ext cx="30099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58B74212-B4EC-91DF-250B-FC66DE4A706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9577388"/>
            <a:ext cx="30099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18E6D6F-34D9-4535-A764-ED58E6DBBB6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1EBB3C6-227A-EFE1-8C3E-CAF76B36613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922FD104-E076-ED06-915E-6E2F89C3B24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63ACE96-3A76-4599-AC8D-72D29E5FCBAF}" type="datetimeFigureOut">
              <a:rPr lang="nl-NL" altLang="nl-NL"/>
              <a:pPr>
                <a:defRPr/>
              </a:pPr>
              <a:t>20-4-2024</a:t>
            </a:fld>
            <a:endParaRPr lang="nl-NL" altLang="nl-NL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06E1974-6097-F86C-678F-D008CA129CD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713" y="755650"/>
            <a:ext cx="6721475" cy="3781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537B6ED9-1B4D-6F69-BC2E-8F6D8507EDA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789488"/>
            <a:ext cx="5556250" cy="45386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noProof="0"/>
              <a:t>Klik om de opmaakprofielen van de modeltekst te bewerken</a:t>
            </a:r>
          </a:p>
          <a:p>
            <a:pPr lvl="1"/>
            <a:r>
              <a:rPr lang="nl-NL" altLang="nl-NL" noProof="0"/>
              <a:t>Tweede niveau</a:t>
            </a:r>
          </a:p>
          <a:p>
            <a:pPr lvl="2"/>
            <a:r>
              <a:rPr lang="nl-NL" altLang="nl-NL" noProof="0"/>
              <a:t>Derde niveau</a:t>
            </a:r>
          </a:p>
          <a:p>
            <a:pPr lvl="3"/>
            <a:r>
              <a:rPr lang="nl-NL" altLang="nl-NL" noProof="0"/>
              <a:t>Vierde niveau</a:t>
            </a:r>
          </a:p>
          <a:p>
            <a:pPr lvl="4"/>
            <a:r>
              <a:rPr lang="nl-NL" altLang="nl-NL" noProof="0"/>
              <a:t>Vijfde niveau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D7A7694D-C80D-6E60-0E1A-FABCC605C21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77388"/>
            <a:ext cx="30099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52C013BA-F1B1-1FB3-9BC2-3ACE3AC0CA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9577388"/>
            <a:ext cx="30099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6810C57-E461-44E6-B1B7-E4EA176140F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E09106E-2599-F712-FA10-BB2A0FF460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43ABCA9-D54C-0BEB-5ADD-7EEC5F412B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B77B663-A288-F202-E2A8-056B568E59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472C989-E4A0-2DF7-E255-F42CEB135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291A210-734F-5BE3-D596-69815137C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ECC6186-CD86-F341-1F38-65155E62A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B1F4630-99E6-96E2-9736-CA011F9BB8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5C1B8D5-810E-8FEC-F078-1B2C495687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FC91C0B-7E8D-13E2-C33A-B375ECDDD8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836E3142-B5FF-97AC-A025-D8C52DDF6D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A5C2E79-BD3B-8392-28AC-2603DF98FC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B1D4B1C-F797-4B38-B02B-427D7D2827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796006B-C96F-D049-4DA1-F114FB206E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87DDEB0-5E82-C82C-E22E-6E12D0D0AA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80B877E4-2353-85DE-3B7F-CE18BDD54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C387E6B-875A-5355-5EEF-339C13C41B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D8D96900-F9FD-22E8-C4BC-A1FBC88C56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D7D622A0-637A-06FD-D564-714D7BE3A1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5819DF39-4BB2-67F6-1FB5-B752896FA5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7364CC4C-9FE2-78BD-E284-1BF7750ADE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46314890-EAF7-9795-DA4E-3EE777FBD9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BA7B5CEA-C1A7-DC6F-F95B-55EF10F237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347E259-CAA0-9816-C43F-7F8893F500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B241EB2-C33D-DF81-DE26-4D20258B32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F98593D-7F1A-FE60-DA83-C103496616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8879AD7F-AF15-BA39-33A5-5F50C53FB7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D677955-4304-6EF7-62C8-D3DC50C905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3D49D2CB-DA95-162D-C621-7EC3124EEE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B500DE36-5BEB-9ECA-EC4E-2B63178250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D0BE0A45-371B-9138-2C07-91BA99E8C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9CDBF0F-42A4-D008-B7F3-4D663B8CCF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16CB6C34-C452-C30E-83EC-2F52105F27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0C7F93C-612B-4331-B1B9-3930E560F5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F53C9ED-34A6-42F2-400B-E7F102A57D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1AA7A35-3E6D-34D8-E300-8F15E3C106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BA6B5CD-2A26-2181-5DA1-0E84B96DF8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8FEA3A9-96D5-7C7F-01F8-B0DE8BFDF5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28901A8-CB84-83AC-218E-37413CCC2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1572E0E-C37A-68CF-11F0-6DB7F6F85F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F6284EE-A47D-F518-00EE-D1EB8C3A0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2A90B151-D126-D81F-386F-83F0A7F5E3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C4B1B2E8-FB46-BC9A-7142-C5A1F7713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A73D699-41E0-E335-DED4-B65C55D0E8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B9174B9-E4B9-E66B-F9DB-78E732894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D4A8A48-7CD2-14B4-9782-29C941158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55650"/>
            <a:ext cx="6721475" cy="3781425"/>
          </a:xfrm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6A3F8AC4-0591-B641-FE22-241E1A4489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071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89583"/>
            <a:ext cx="9120717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8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3985" y="1268760"/>
            <a:ext cx="2518833" cy="4968552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71133" y="1268760"/>
            <a:ext cx="7359651" cy="4968552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35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86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511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89583"/>
            <a:ext cx="9480789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67" y="1556792"/>
            <a:ext cx="4938184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6054" y="1556792"/>
            <a:ext cx="494030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12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404" y="189583"/>
            <a:ext cx="9698633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9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89583"/>
            <a:ext cx="9120717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60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10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3" y="1196752"/>
            <a:ext cx="4011084" cy="80201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96753"/>
            <a:ext cx="6815667" cy="49294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88841"/>
            <a:ext cx="4011084" cy="41373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5912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6916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24744"/>
            <a:ext cx="7315200" cy="37444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43245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5949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5360" y="1124744"/>
            <a:ext cx="1159328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de modelstijlen te bewerken</a:t>
            </a:r>
          </a:p>
          <a:p>
            <a:pPr lvl="1"/>
            <a:r>
              <a:rPr lang="nl-NL" altLang="nl-NL" dirty="0"/>
              <a:t>Tweede niveau</a:t>
            </a:r>
          </a:p>
          <a:p>
            <a:pPr lvl="2"/>
            <a:r>
              <a:rPr lang="nl-NL" altLang="nl-NL" dirty="0"/>
              <a:t>Derde niveau</a:t>
            </a:r>
          </a:p>
          <a:p>
            <a:pPr lvl="3"/>
            <a:r>
              <a:rPr lang="nl-NL" altLang="nl-NL" dirty="0"/>
              <a:t>Vierde niveau</a:t>
            </a:r>
          </a:p>
          <a:p>
            <a:pPr lvl="4"/>
            <a:r>
              <a:rPr lang="nl-NL" altLang="nl-NL" dirty="0"/>
              <a:t>Vijfde niveau</a:t>
            </a:r>
            <a:endParaRPr lang="en-US" altLang="nl-NL" dirty="0"/>
          </a:p>
        </p:txBody>
      </p:sp>
      <p:sp>
        <p:nvSpPr>
          <p:cNvPr id="1030" name="Rectangle 16"/>
          <p:cNvSpPr>
            <a:spLocks noChangeArrowheads="1"/>
          </p:cNvSpPr>
          <p:nvPr/>
        </p:nvSpPr>
        <p:spPr bwMode="auto">
          <a:xfrm>
            <a:off x="1" y="0"/>
            <a:ext cx="2256367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1pPr>
            <a:lvl2pPr marL="742950" indent="-28575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2pPr>
            <a:lvl3pPr marL="1143000" indent="-22860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3pPr>
            <a:lvl4pPr marL="1600200" indent="-22860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4pPr>
            <a:lvl5pPr marL="2057400" indent="-22860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SzPct val="80000"/>
              <a:buFontTx/>
              <a:buChar char="•"/>
              <a:defRPr/>
            </a:pPr>
            <a:endParaRPr lang="en-US" altLang="nl-NL" sz="3000">
              <a:cs typeface="Arial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447660" y="6453336"/>
            <a:ext cx="12954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76C53067-D269-4B43-B693-49A4E38C259A}" type="slidenum">
              <a:rPr lang="nl-NL" altLang="nl-NL" sz="1100" smtClean="0">
                <a:solidFill>
                  <a:schemeClr val="tx1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‹nr.›</a:t>
            </a:fld>
            <a:r>
              <a:rPr lang="nl-NL" altLang="nl-NL" sz="1100" dirty="0">
                <a:solidFill>
                  <a:schemeClr val="tx1"/>
                </a:solidFill>
              </a:rPr>
              <a:t> van 23</a:t>
            </a:r>
          </a:p>
        </p:txBody>
      </p:sp>
    </p:spTree>
    <p:extLst>
      <p:ext uri="{BB962C8B-B14F-4D97-AF65-F5344CB8AC3E}">
        <p14:creationId xmlns:p14="http://schemas.microsoft.com/office/powerpoint/2010/main" val="393196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9pPr>
    </p:titleStyle>
    <p:bodyStyle>
      <a:lvl1pPr marL="358775" indent="-358775" algn="l" rtl="0" eaLnBrk="1" fontAlgn="base" hangingPunct="1">
        <a:spcBef>
          <a:spcPct val="20000"/>
        </a:spcBef>
        <a:spcAft>
          <a:spcPct val="0"/>
        </a:spcAft>
        <a:buSzPct val="80000"/>
        <a:buFont typeface="Arial" panose="020B0604020202020204" pitchFamily="34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17550" indent="-358775" algn="l" rtl="0" eaLnBrk="1" fontAlgn="base" hangingPunct="1">
        <a:spcBef>
          <a:spcPct val="20000"/>
        </a:spcBef>
        <a:spcAft>
          <a:spcPct val="0"/>
        </a:spcAft>
        <a:buSzPct val="80000"/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076325" indent="-358775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435100" indent="-358775" algn="l" rtl="0" eaLnBrk="1" fontAlgn="base" hangingPunct="1">
        <a:spcBef>
          <a:spcPct val="20000"/>
        </a:spcBef>
        <a:spcAft>
          <a:spcPct val="0"/>
        </a:spcAft>
        <a:buSzPct val="80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1793875" indent="-358775" algn="l" rtl="0" eaLnBrk="1" fontAlgn="base" hangingPunct="1">
        <a:spcBef>
          <a:spcPct val="20000"/>
        </a:spcBef>
        <a:spcAft>
          <a:spcPct val="0"/>
        </a:spcAft>
        <a:buSzPct val="80000"/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3775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6pPr>
      <a:lvl7pPr marL="42322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7pPr>
      <a:lvl8pPr marL="4689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8pPr>
      <a:lvl9pPr marL="5146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CAA362D-3912-5DA8-2FF8-AEAF3C873802}"/>
              </a:ext>
            </a:extLst>
          </p:cNvPr>
          <p:cNvSpPr txBox="1">
            <a:spLocks/>
          </p:cNvSpPr>
          <p:nvPr/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/>
              <a:t>xxx</a:t>
            </a:r>
            <a:endParaRPr lang="nl-NL" kern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F22FB5F-728D-A1CA-EE90-88F078DE7B9F}"/>
              </a:ext>
            </a:extLst>
          </p:cNvPr>
          <p:cNvSpPr txBox="1">
            <a:spLocks/>
          </p:cNvSpPr>
          <p:nvPr/>
        </p:nvSpPr>
        <p:spPr>
          <a:xfrm>
            <a:off x="1066800" y="1412777"/>
            <a:ext cx="10363200" cy="10801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nl-NL" sz="5400" kern="0" dirty="0">
                <a:solidFill>
                  <a:srgbClr val="D05422"/>
                </a:solidFill>
              </a:rPr>
              <a:t>1</a:t>
            </a:r>
            <a:r>
              <a:rPr lang="nl-NL" kern="0" dirty="0">
                <a:solidFill>
                  <a:schemeClr val="tx1"/>
                </a:solidFill>
              </a:rPr>
              <a:t> Psychologie: een palet van theorieën</a:t>
            </a:r>
          </a:p>
        </p:txBody>
      </p:sp>
      <p:pic>
        <p:nvPicPr>
          <p:cNvPr id="6" name="Afbeelding 5" descr="Afbeelding met clipart, symbool, Graphics, ontwerp&#10;&#10;Automatisch gegenereerde beschrijving">
            <a:extLst>
              <a:ext uri="{FF2B5EF4-FFF2-40B4-BE49-F238E27FC236}">
                <a16:creationId xmlns:a16="http://schemas.microsoft.com/office/drawing/2014/main" id="{BEA4FD1E-7870-ADB7-9941-B733D2576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648" y="2492897"/>
            <a:ext cx="5823353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>
            <a:extLst>
              <a:ext uri="{FF2B5EF4-FFF2-40B4-BE49-F238E27FC236}">
                <a16:creationId xmlns:a16="http://schemas.microsoft.com/office/drawing/2014/main" id="{1FA0EEBC-C590-2011-5BA8-A05F2CBEBB55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Mensbeelden (2)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AF90160-A0C3-54EE-C574-730A41585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582" y="1628800"/>
            <a:ext cx="7786836" cy="416595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>
            <a:extLst>
              <a:ext uri="{FF2B5EF4-FFF2-40B4-BE49-F238E27FC236}">
                <a16:creationId xmlns:a16="http://schemas.microsoft.com/office/drawing/2014/main" id="{23C4BCCC-A7B2-A807-9FA7-A5F0F445A99D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Mensbeelden (3)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1B6F536-2953-DF2C-D165-6C54BC8F9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142" y="1340768"/>
            <a:ext cx="8343716" cy="46975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Rectangle 10">
            <a:extLst>
              <a:ext uri="{FF2B5EF4-FFF2-40B4-BE49-F238E27FC236}">
                <a16:creationId xmlns:a16="http://schemas.microsoft.com/office/drawing/2014/main" id="{BA89717B-A058-2396-D75B-E802949028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0000" y="4725144"/>
            <a:ext cx="11592000" cy="1009656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nl-NL" altLang="nl-NL" dirty="0"/>
              <a:t>Hoe hoger het niveau, hoe complexer het gedrag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8AA517BF-59DC-4D1F-F5C1-835D47E6028F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Mensbeelden in drie niveaus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5D1AB46-C92B-CFBA-B8D1-5BB524992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6200" y="2158819"/>
            <a:ext cx="9039600" cy="2043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>
            <a:extLst>
              <a:ext uri="{FF2B5EF4-FFF2-40B4-BE49-F238E27FC236}">
                <a16:creationId xmlns:a16="http://schemas.microsoft.com/office/drawing/2014/main" id="{4A09106A-120D-B971-566C-81F2FE3609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00" y="1123200"/>
            <a:ext cx="7273368" cy="4968000"/>
          </a:xfrm>
          <a:noFill/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Mensen zijn als mechanieken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Een mens is een ingewikkeld dier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Ieder mens en ieder menselijk deeltje is afzonderlijk te bestuderen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De invloed van de omgeving is niet essentieel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Lineair causaal verklaringsmodel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nl-NL" altLang="nl-NL" dirty="0">
                <a:solidFill>
                  <a:srgbClr val="D05422"/>
                </a:solidFill>
              </a:rPr>
              <a:t>Het geheel is gelijk aan de som der delen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6B40FC03-4666-72FB-4C7E-219918CFF465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Mechanistisch mensbeeld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83B971-C50D-9046-EFF2-BC5CC2C62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3078129"/>
            <a:ext cx="4517350" cy="3013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>
            <a:extLst>
              <a:ext uri="{FF2B5EF4-FFF2-40B4-BE49-F238E27FC236}">
                <a16:creationId xmlns:a16="http://schemas.microsoft.com/office/drawing/2014/main" id="{C7C4FF0D-2F21-E852-E782-F0E01C1E8E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00" y="1123200"/>
            <a:ext cx="6625296" cy="4968000"/>
          </a:xfrm>
          <a:noFill/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Mensen zijn als organismen, ze groeien en bloeien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Vergelijkingen met dieren kunnen zinvol zijn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Een organisme kun je niet los bestuderen van zijn omgeving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Circulair verklaringsmodel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nl-NL" altLang="nl-NL" dirty="0">
                <a:solidFill>
                  <a:srgbClr val="D05422"/>
                </a:solidFill>
              </a:rPr>
              <a:t>Het geheel is meer dan de som der delen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2D13227C-9E88-1E45-D490-C09C4EB13805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Organistisch mensbeeld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54E4147-9CC8-096D-4F70-35C8370DB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0" y="3701658"/>
            <a:ext cx="3585664" cy="23916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789D599-F571-9206-09C7-E2E65512D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0" y="1181378"/>
            <a:ext cx="3585664" cy="2391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>
            <a:extLst>
              <a:ext uri="{FF2B5EF4-FFF2-40B4-BE49-F238E27FC236}">
                <a16:creationId xmlns:a16="http://schemas.microsoft.com/office/drawing/2014/main" id="{5F004EC1-2546-D789-D1DB-F079E8D481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00" y="1123200"/>
            <a:ext cx="6625296" cy="4968000"/>
          </a:xfrm>
          <a:noFill/>
        </p:spPr>
        <p:txBody>
          <a:bodyPr/>
          <a:lstStyle/>
          <a:p>
            <a:pPr marL="360363" indent="-360363"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Principieel onderscheid tussen mensen en overige organismen</a:t>
            </a:r>
          </a:p>
          <a:p>
            <a:pPr marL="360363" indent="-360363"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Menselijk handelen is doelgericht, mensen geven zin aan hun leven</a:t>
            </a:r>
          </a:p>
          <a:p>
            <a:pPr marL="360363" indent="-360363" eaLnBrk="1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nl-NL" altLang="nl-NL" dirty="0">
                <a:solidFill>
                  <a:srgbClr val="D05422"/>
                </a:solidFill>
              </a:rPr>
              <a:t>Een mens is één geheel</a:t>
            </a:r>
          </a:p>
          <a:p>
            <a:pPr marL="360363" indent="-360363"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Kennis uit dierexperimenten zegt niets over menselijk gedrag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A27D8417-3A6F-448B-8196-CAADEE6961CE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Personalistisch mensbeeld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13EC56A-8632-720D-24DA-2ACCA065B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0" y="1180800"/>
            <a:ext cx="3585600" cy="239159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3460102-3D2A-8D98-111D-433FB78D6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0" y="3700800"/>
            <a:ext cx="3585600" cy="2391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>
            <a:extLst>
              <a:ext uri="{FF2B5EF4-FFF2-40B4-BE49-F238E27FC236}">
                <a16:creationId xmlns:a16="http://schemas.microsoft.com/office/drawing/2014/main" id="{C3483086-E6B1-2245-D756-EB07725706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00" y="1123200"/>
            <a:ext cx="6696000" cy="4968000"/>
          </a:xfrm>
          <a:noFill/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Met een </a:t>
            </a:r>
            <a:r>
              <a:rPr lang="nl-NL" altLang="nl-NL" dirty="0">
                <a:solidFill>
                  <a:srgbClr val="D05422"/>
                </a:solidFill>
              </a:rPr>
              <a:t>bril</a:t>
            </a:r>
            <a:r>
              <a:rPr lang="nl-NL" altLang="nl-NL" dirty="0"/>
              <a:t> zie je beter. Zo werkt een theorie ook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endParaRPr lang="nl-NL" altLang="nl-NL" dirty="0"/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endParaRPr lang="nl-NL" altLang="nl-NL" dirty="0"/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endParaRPr lang="nl-NL" altLang="nl-NL" sz="2800" dirty="0"/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Een theorie is als een zoeklicht of </a:t>
            </a:r>
            <a:r>
              <a:rPr lang="nl-NL" altLang="nl-NL" dirty="0">
                <a:solidFill>
                  <a:srgbClr val="D05422"/>
                </a:solidFill>
              </a:rPr>
              <a:t>lantaarnpaal</a:t>
            </a:r>
            <a:r>
              <a:rPr lang="nl-NL" altLang="nl-NL" dirty="0"/>
              <a:t>. Sommige aspecten worden belicht en andere juist onderbelicht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33BEEA73-D75E-A143-72DE-705F9154069F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Hoe gebruik je mensbeelden en theorieën?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3FE736C-1F8D-8489-EDEF-B38337CCF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0" y="1180800"/>
            <a:ext cx="3585600" cy="26892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87E7152-029B-544E-7E16-6A556C21D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0" y="4005064"/>
            <a:ext cx="3585600" cy="2015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>
            <a:extLst>
              <a:ext uri="{FF2B5EF4-FFF2-40B4-BE49-F238E27FC236}">
                <a16:creationId xmlns:a16="http://schemas.microsoft.com/office/drawing/2014/main" id="{D24FE5A6-B087-28AB-715A-ECFFFA6873D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34800" y="1123200"/>
            <a:ext cx="10153126" cy="49680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sz="3400" dirty="0"/>
              <a:t>De AST biedt een overkoepelend kader voor alle verschillende wetenschappen en theorieën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sz="3400" dirty="0"/>
              <a:t>AST is een </a:t>
            </a:r>
            <a:r>
              <a:rPr lang="nl-NL" altLang="nl-NL" sz="3400" dirty="0">
                <a:solidFill>
                  <a:srgbClr val="D05422"/>
                </a:solidFill>
              </a:rPr>
              <a:t>metatheorie</a:t>
            </a:r>
            <a:r>
              <a:rPr lang="nl-NL" altLang="nl-NL" sz="3400" dirty="0"/>
              <a:t>.</a:t>
            </a:r>
            <a:r>
              <a:rPr lang="nl-NL" altLang="nl-NL" sz="3400" dirty="0">
                <a:solidFill>
                  <a:srgbClr val="1B4381"/>
                </a:solidFill>
              </a:rPr>
              <a:t> </a:t>
            </a:r>
            <a:br>
              <a:rPr lang="nl-NL" altLang="nl-NL" sz="3400" dirty="0">
                <a:solidFill>
                  <a:srgbClr val="1B4381"/>
                </a:solidFill>
              </a:rPr>
            </a:br>
            <a:r>
              <a:rPr lang="nl-NL" altLang="nl-NL" sz="3400" dirty="0"/>
              <a:t>Een theorie over theorieën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sz="3400" dirty="0"/>
              <a:t>Vereenvoudigd wordt het ook </a:t>
            </a:r>
            <a:br>
              <a:rPr lang="nl-NL" altLang="nl-NL" sz="3400" dirty="0"/>
            </a:br>
            <a:r>
              <a:rPr lang="nl-NL" altLang="nl-NL" sz="3400" dirty="0"/>
              <a:t>wel het</a:t>
            </a:r>
            <a:r>
              <a:rPr lang="nl-NL" altLang="nl-NL" sz="3400" dirty="0">
                <a:solidFill>
                  <a:srgbClr val="1B4381"/>
                </a:solidFill>
              </a:rPr>
              <a:t> </a:t>
            </a:r>
            <a:r>
              <a:rPr lang="nl-NL" altLang="nl-NL" sz="3400" dirty="0" err="1">
                <a:solidFill>
                  <a:srgbClr val="D05422"/>
                </a:solidFill>
              </a:rPr>
              <a:t>biopsychosociale</a:t>
            </a:r>
            <a:r>
              <a:rPr lang="nl-NL" altLang="nl-NL" sz="3400" dirty="0">
                <a:solidFill>
                  <a:srgbClr val="D05422"/>
                </a:solidFill>
              </a:rPr>
              <a:t> model </a:t>
            </a:r>
            <a:br>
              <a:rPr lang="nl-NL" altLang="nl-NL" sz="3400" dirty="0">
                <a:solidFill>
                  <a:srgbClr val="D05422"/>
                </a:solidFill>
              </a:rPr>
            </a:br>
            <a:r>
              <a:rPr lang="nl-NL" altLang="nl-NL" sz="3400" dirty="0"/>
              <a:t>genoemd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63B22CD7-327A-3451-D0EF-43166A3AE6EA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Algemene systeemtheorie (AST)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C464F32-189A-E637-4C6C-944F97867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2744933"/>
            <a:ext cx="5301545" cy="3276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>
            <a:extLst>
              <a:ext uri="{FF2B5EF4-FFF2-40B4-BE49-F238E27FC236}">
                <a16:creationId xmlns:a16="http://schemas.microsoft.com/office/drawing/2014/main" id="{5F265C36-512B-36EC-EE28-9BF4F68121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00" y="1123200"/>
            <a:ext cx="5761200" cy="4968000"/>
          </a:xfrm>
          <a:noFill/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nl-NL" altLang="nl-NL" dirty="0"/>
              <a:t>Hiërarchie van systeemniveaus. Hoe hoger het niveau, hoe complexer het systeem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F78E7394-0B8D-89AA-9BB1-4E543C1C6885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Algemene systeemtheorie (AST)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A2042A1-510C-26C7-3315-EB5C1CB3D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6160" y="188640"/>
            <a:ext cx="2526042" cy="622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>
            <a:extLst>
              <a:ext uri="{FF2B5EF4-FFF2-40B4-BE49-F238E27FC236}">
                <a16:creationId xmlns:a16="http://schemas.microsoft.com/office/drawing/2014/main" id="{2F213B32-AC9B-36D4-7C09-2FCCEC63C6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00" y="1123200"/>
            <a:ext cx="10873768" cy="4968000"/>
          </a:xfrm>
          <a:noFill/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De werkelijkheid is op te delen in verschillende hiërarchische niveaus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Elk niveau functioneert als een open systeem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Toenemende complexiteit bij stijgende hiërarchie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Geen enkel niveau is te herleiden tot een ander niveau, maar het ene niveau beïnvloedt het andere wel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Een mens is het hoogste niveau van de biologische hiërarchie en het laagste van de sociale hiërarchie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9FC024FA-EE97-7915-4E6D-1873FF17F17A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Vijf uitgangspunten van de 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>
            <a:extLst>
              <a:ext uri="{FF2B5EF4-FFF2-40B4-BE49-F238E27FC236}">
                <a16:creationId xmlns:a16="http://schemas.microsoft.com/office/drawing/2014/main" id="{DF40F4BF-C7CF-1800-191E-4956D1D5E1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00" y="1123200"/>
            <a:ext cx="11272482" cy="49680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nl-NL" altLang="nl-NL" dirty="0">
                <a:solidFill>
                  <a:srgbClr val="D05422"/>
                </a:solidFill>
              </a:rPr>
              <a:t>Geen overeenstemming </a:t>
            </a:r>
            <a:r>
              <a:rPr lang="nl-NL" altLang="nl-NL" dirty="0"/>
              <a:t>over de definitie en het studieonderwerp (object)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Extern: de psychologie kent van oudsher veel </a:t>
            </a:r>
            <a:r>
              <a:rPr lang="nl-NL" altLang="nl-NL" dirty="0">
                <a:solidFill>
                  <a:srgbClr val="D05422"/>
                </a:solidFill>
              </a:rPr>
              <a:t>raakvlakken</a:t>
            </a:r>
            <a:r>
              <a:rPr lang="nl-NL" altLang="nl-NL" dirty="0">
                <a:solidFill>
                  <a:srgbClr val="1B4381"/>
                </a:solidFill>
              </a:rPr>
              <a:t> </a:t>
            </a:r>
            <a:r>
              <a:rPr lang="nl-NL" altLang="nl-NL" dirty="0"/>
              <a:t>met andere mens- of sociale wetenschappen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Intern: veel </a:t>
            </a:r>
            <a:r>
              <a:rPr lang="nl-NL" altLang="nl-NL" dirty="0">
                <a:solidFill>
                  <a:srgbClr val="D05422"/>
                </a:solidFill>
              </a:rPr>
              <a:t>meningsverschillen</a:t>
            </a:r>
            <a:r>
              <a:rPr lang="nl-NL" altLang="nl-NL" dirty="0">
                <a:solidFill>
                  <a:srgbClr val="1B4381"/>
                </a:solidFill>
              </a:rPr>
              <a:t> </a:t>
            </a:r>
            <a:r>
              <a:rPr lang="nl-NL" altLang="nl-NL" dirty="0"/>
              <a:t>tussen psychologische stromingen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4F33840F-A99D-B1EC-73EC-B2702802EE6B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Definitie psychologie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>
            <a:extLst>
              <a:ext uri="{FF2B5EF4-FFF2-40B4-BE49-F238E27FC236}">
                <a16:creationId xmlns:a16="http://schemas.microsoft.com/office/drawing/2014/main" id="{4FAF1AB4-7C9F-5321-6B9C-853A2BE915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97900" y="4943264"/>
            <a:ext cx="7596200" cy="1294048"/>
          </a:xfrm>
          <a:noFill/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nl-NL" altLang="nl-NL" dirty="0"/>
              <a:t>Kenmerken van een ding vergeleken met kenmerken van een open systeem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2904B942-55C2-D999-C73B-ADADADF1AE39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De AST kenmerkt zich door dynamisch denken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77763F9-2574-7382-6B73-B4A8F6155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8600" y="1318765"/>
            <a:ext cx="6634800" cy="35503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>
            <a:extLst>
              <a:ext uri="{FF2B5EF4-FFF2-40B4-BE49-F238E27FC236}">
                <a16:creationId xmlns:a16="http://schemas.microsoft.com/office/drawing/2014/main" id="{725C3699-16FC-E900-1C60-0809DB1F27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00" y="1123200"/>
            <a:ext cx="10873768" cy="4968000"/>
          </a:xfrm>
          <a:noFill/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Versimpeld noemen we deze theorie het biopsychosociale model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Ga bij het verklaren van gedrag op zoek naar sociale, psychische en biologische invloeden op het gedrag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Elk van deze drie niveaus heeft invloed op al ons gedrag, maar </a:t>
            </a:r>
            <a:r>
              <a:rPr lang="nl-NL" altLang="nl-NL" dirty="0">
                <a:solidFill>
                  <a:srgbClr val="D05422"/>
                </a:solidFill>
              </a:rPr>
              <a:t>meestal niet evenredig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5FE87B31-F50B-E419-DEE3-FA037B87BF7A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Werken met de 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>
            <a:extLst>
              <a:ext uri="{FF2B5EF4-FFF2-40B4-BE49-F238E27FC236}">
                <a16:creationId xmlns:a16="http://schemas.microsoft.com/office/drawing/2014/main" id="{23C0F6FB-635B-5B83-0935-81263336BB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00" y="1123200"/>
            <a:ext cx="10585736" cy="4968000"/>
          </a:xfrm>
          <a:noFill/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Hoe snel iemand geneest van een operatie is van veel factoren afhankelijk</a:t>
            </a:r>
          </a:p>
          <a:p>
            <a:pPr lvl="1" eaLnBrk="1" hangingPunct="1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nl-NL" altLang="nl-NL" sz="2000" dirty="0"/>
              <a:t>Biologische factoren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</a:pPr>
            <a:r>
              <a:rPr lang="nl-NL" altLang="nl-NL" sz="1600" dirty="0"/>
              <a:t>Soort ingreep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</a:pPr>
            <a:r>
              <a:rPr lang="nl-NL" altLang="nl-NL" sz="1600" dirty="0"/>
              <a:t>Lichamelijke conditie</a:t>
            </a:r>
          </a:p>
          <a:p>
            <a:pPr lvl="2"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sz="1600" dirty="0"/>
              <a:t>Eventuele andere beperkingen of ziektes</a:t>
            </a:r>
          </a:p>
          <a:p>
            <a:pPr lvl="1" eaLnBrk="1" hangingPunct="1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nl-NL" altLang="nl-NL" sz="2000" dirty="0"/>
              <a:t>Psychische factoren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</a:pPr>
            <a:r>
              <a:rPr lang="nl-NL" altLang="nl-NL" sz="1600" dirty="0"/>
              <a:t>‘</a:t>
            </a:r>
            <a:r>
              <a:rPr lang="nl-NL" altLang="nl-NL" sz="1600" dirty="0" err="1"/>
              <a:t>Mindset</a:t>
            </a:r>
            <a:r>
              <a:rPr lang="nl-NL" altLang="nl-NL" sz="1600" dirty="0"/>
              <a:t>’: optimistisch of pessimistisch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</a:pPr>
            <a:r>
              <a:rPr lang="nl-NL" altLang="nl-NL" sz="1600" dirty="0"/>
              <a:t>Eerdere ervaringen</a:t>
            </a:r>
          </a:p>
          <a:p>
            <a:pPr lvl="2"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sz="1600" dirty="0"/>
              <a:t>Vertrouwen in hulpverleners</a:t>
            </a:r>
          </a:p>
          <a:p>
            <a:pPr lvl="1" eaLnBrk="1" hangingPunct="1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nl-NL" altLang="nl-NL" sz="2000" dirty="0"/>
              <a:t>Sociale factoren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</a:pPr>
            <a:r>
              <a:rPr lang="nl-NL" altLang="nl-NL" sz="1600" dirty="0"/>
              <a:t>Uitleg en ervaring van arts, verpleging et cetera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</a:pPr>
            <a:r>
              <a:rPr lang="nl-NL" altLang="nl-NL" sz="1600" dirty="0"/>
              <a:t>Steun van familieleden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</a:pPr>
            <a:r>
              <a:rPr lang="nl-NL" altLang="nl-NL" sz="1600" dirty="0"/>
              <a:t>Wel of geen armoede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</a:pPr>
            <a:r>
              <a:rPr lang="nl-NL" altLang="nl-NL" sz="1600" dirty="0"/>
              <a:t>Lotgenotencontact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</a:pPr>
            <a:r>
              <a:rPr lang="nl-NL" altLang="nl-NL" sz="1600" dirty="0"/>
              <a:t>Enzovoort 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89A08939-E357-617A-0DFB-66F1253AED7C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Voorbeeld </a:t>
            </a:r>
            <a:r>
              <a:rPr lang="nl-NL" kern="0" dirty="0" err="1"/>
              <a:t>biopsychosociaal</a:t>
            </a:r>
            <a:r>
              <a:rPr lang="nl-NL" kern="0" dirty="0"/>
              <a:t> model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BA8FAD-DD6D-7E2C-2011-154B4F6BE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664858"/>
            <a:ext cx="3096344" cy="4642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>
            <a:extLst>
              <a:ext uri="{FF2B5EF4-FFF2-40B4-BE49-F238E27FC236}">
                <a16:creationId xmlns:a16="http://schemas.microsoft.com/office/drawing/2014/main" id="{F76E9275-E990-9C6F-D297-164F95629C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93620" y="1341264"/>
            <a:ext cx="6804757" cy="863600"/>
          </a:xfrm>
          <a:noFill/>
        </p:spPr>
        <p:txBody>
          <a:bodyPr/>
          <a:lstStyle/>
          <a:p>
            <a:pPr algn="ctr"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nl-NL" altLang="nl-NL" dirty="0"/>
              <a:t>	Verdeling van groep zware drinkers in vier subgroepen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D15691DC-E8F1-B6BD-C8C4-4418FD0EC4D7}"/>
              </a:ext>
            </a:extLst>
          </p:cNvPr>
          <p:cNvSpPr txBox="1">
            <a:spLocks/>
          </p:cNvSpPr>
          <p:nvPr/>
        </p:nvSpPr>
        <p:spPr>
          <a:xfrm>
            <a:off x="335360" y="72000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nl-NL" kern="0" dirty="0"/>
              <a:t>Het effect van alcohol wordt beïnvloed door  biologische, psychische en sociale factoren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9C6726A-82AA-537E-1E71-8FE75791A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6326" y="2420888"/>
            <a:ext cx="8379347" cy="3740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>
            <a:extLst>
              <a:ext uri="{FF2B5EF4-FFF2-40B4-BE49-F238E27FC236}">
                <a16:creationId xmlns:a16="http://schemas.microsoft.com/office/drawing/2014/main" id="{ABFBE0B8-E6DF-D72C-1409-8AE0CB0B53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00" y="1123200"/>
            <a:ext cx="11665856" cy="49680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sz="2800" dirty="0"/>
              <a:t>De psycholoog</a:t>
            </a:r>
          </a:p>
          <a:p>
            <a:pPr marL="722313" lvl="2" indent="-366713" eaLnBrk="1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nl-NL" altLang="nl-NL" sz="2000" dirty="0"/>
              <a:t>Wat ervaart het kind met ADHD?</a:t>
            </a:r>
          </a:p>
          <a:p>
            <a:pPr marL="722313" lvl="2" indent="-366713" eaLnBrk="1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nl-NL" altLang="nl-NL" sz="2000" dirty="0"/>
              <a:t>Welke beperkingen levert ADHD op en hoe gaat het kind daarmee om?</a:t>
            </a:r>
          </a:p>
          <a:p>
            <a:pPr marL="722313" lvl="2" indent="-366713" eaLnBrk="1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nl-NL" altLang="nl-NL" sz="2000" dirty="0"/>
              <a:t>Wat betekent het hebben van een kind met ADHD voor de opvoedingsvaardigheden van de ouders?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sz="2800" dirty="0"/>
              <a:t>De arts</a:t>
            </a:r>
          </a:p>
          <a:p>
            <a:pPr marL="722313" lvl="2" indent="-366713" eaLnBrk="1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nl-NL" altLang="nl-NL" sz="2000" dirty="0"/>
              <a:t>Welk tekort of teveel aan hersenstofjes veroorzaakt ADHD?</a:t>
            </a:r>
          </a:p>
          <a:p>
            <a:pPr marL="722313" lvl="2" indent="-366713" eaLnBrk="1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nl-NL" altLang="nl-NL" sz="2000" dirty="0"/>
              <a:t>Welke medicijnen werken?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sz="2800" dirty="0"/>
              <a:t>De socioloog</a:t>
            </a:r>
          </a:p>
          <a:p>
            <a:pPr marL="722313" lvl="2" indent="-366713" eaLnBrk="1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nl-NL" altLang="nl-NL" sz="2000" dirty="0"/>
              <a:t>Is er sprake van een toename van ADHD in vergelijking met vijftig jaar geleden?</a:t>
            </a:r>
          </a:p>
          <a:p>
            <a:pPr marL="722313" lvl="2" indent="-366713" eaLnBrk="1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nl-NL" altLang="nl-NL" sz="2000" dirty="0"/>
              <a:t>Zo ja, hoe is dat te verklaren vanuit veranderingen in de maatschappij?</a:t>
            </a:r>
          </a:p>
          <a:p>
            <a:pPr marL="355600" indent="-355600"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sz="2800" dirty="0"/>
              <a:t>Alle drie</a:t>
            </a:r>
          </a:p>
          <a:p>
            <a:pPr marL="722313" lvl="2" indent="-366713" eaLnBrk="1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nl-NL" altLang="nl-NL" sz="2000" dirty="0"/>
              <a:t>Is het zinvol om het ‘stempeltje’ ADHD te geven bij een kind? </a:t>
            </a:r>
          </a:p>
          <a:p>
            <a:pPr lvl="2" eaLnBrk="1" hangingPunct="1">
              <a:spcBef>
                <a:spcPts val="0"/>
              </a:spcBef>
              <a:spcAft>
                <a:spcPts val="600"/>
              </a:spcAft>
            </a:pPr>
            <a:endParaRPr lang="en-US" altLang="nl-NL" sz="1200" dirty="0">
              <a:solidFill>
                <a:schemeClr val="bg1"/>
              </a:solidFill>
            </a:endParaRP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F1C2154E-EF8B-1606-70BF-2F68DCFDE8C5}"/>
              </a:ext>
            </a:extLst>
          </p:cNvPr>
          <p:cNvSpPr txBox="1">
            <a:spLocks/>
          </p:cNvSpPr>
          <p:nvPr/>
        </p:nvSpPr>
        <p:spPr>
          <a:xfrm>
            <a:off x="334800" y="72000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nl-NL" kern="0" dirty="0"/>
              <a:t>Voorbeeldvragen: verschillende wetenschappelijke vragen over ADHD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C3FFF9CF-BBDF-C70D-6164-A3740D1818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00" y="1123200"/>
            <a:ext cx="11592000" cy="49680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Systematiseren of ordenen</a:t>
            </a:r>
          </a:p>
          <a:p>
            <a:pPr marL="812800" lvl="2" indent="-457200" eaLnBrk="1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nl-NL" altLang="nl-NL" sz="2800" dirty="0"/>
              <a:t>Wetenschappelijke kennisverwerving geschiedt volgens duidelijke regels: controleerbaar en herhaalbaar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Verklaren en voorspellen van gedrag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Heuristische functie</a:t>
            </a:r>
          </a:p>
          <a:p>
            <a:pPr marL="812800" lvl="2" indent="-457200" eaLnBrk="1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nl-NL" altLang="nl-NL" sz="2800" dirty="0"/>
              <a:t>Een theorie is nooit af; zij levert weer nieuwe ideeën op 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97ED5B97-AA22-5EE4-3679-4C98C5367FD1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Functies van theorieën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>
            <a:extLst>
              <a:ext uri="{FF2B5EF4-FFF2-40B4-BE49-F238E27FC236}">
                <a16:creationId xmlns:a16="http://schemas.microsoft.com/office/drawing/2014/main" id="{3FBFE50E-FAE9-DAF2-0727-E61B705A46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00" y="1123200"/>
            <a:ext cx="11592000" cy="49680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Een stroming heeft een (vaak lange) </a:t>
            </a:r>
            <a:r>
              <a:rPr lang="nl-NL" altLang="nl-NL" dirty="0">
                <a:solidFill>
                  <a:srgbClr val="D05422"/>
                </a:solidFill>
              </a:rPr>
              <a:t>geschiedenis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Een stroming hanteert een </a:t>
            </a:r>
            <a:r>
              <a:rPr lang="nl-NL" altLang="nl-NL" dirty="0">
                <a:solidFill>
                  <a:srgbClr val="D05422"/>
                </a:solidFill>
              </a:rPr>
              <a:t>mensbeeld</a:t>
            </a:r>
            <a:endParaRPr lang="en-US" altLang="nl-NL" dirty="0"/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BEA2C191-42B6-2761-D405-93D379B60967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Kenmerken psychologische stromingen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>
            <a:extLst>
              <a:ext uri="{FF2B5EF4-FFF2-40B4-BE49-F238E27FC236}">
                <a16:creationId xmlns:a16="http://schemas.microsoft.com/office/drawing/2014/main" id="{B11B5740-0E82-570D-1D33-A2EE8B3A40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00" y="1123200"/>
            <a:ext cx="11592000" cy="49680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Altijd een historische ontwikkeling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Altijd invloed van </a:t>
            </a:r>
            <a:r>
              <a:rPr lang="nl-NL" altLang="nl-NL" dirty="0">
                <a:solidFill>
                  <a:srgbClr val="D05422"/>
                </a:solidFill>
              </a:rPr>
              <a:t>cultuur</a:t>
            </a:r>
            <a:r>
              <a:rPr lang="nl-NL" altLang="nl-NL" dirty="0"/>
              <a:t> en </a:t>
            </a:r>
            <a:r>
              <a:rPr lang="nl-NL" altLang="nl-NL" dirty="0">
                <a:solidFill>
                  <a:srgbClr val="D05422"/>
                </a:solidFill>
              </a:rPr>
              <a:t>tijdstip</a:t>
            </a:r>
            <a:r>
              <a:rPr lang="nl-NL" altLang="nl-NL" dirty="0">
                <a:solidFill>
                  <a:srgbClr val="1B4381"/>
                </a:solidFill>
              </a:rPr>
              <a:t> </a:t>
            </a:r>
            <a:r>
              <a:rPr lang="nl-NL" altLang="nl-NL" dirty="0"/>
              <a:t>van ontstaan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Stromingen reageerden op elkaar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Er is vaak sprake van wisselende modes; </a:t>
            </a:r>
            <a:r>
              <a:rPr lang="nl-NL" altLang="nl-NL" dirty="0">
                <a:solidFill>
                  <a:srgbClr val="D05422"/>
                </a:solidFill>
              </a:rPr>
              <a:t>slingerbeweging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Tegenwoordig</a:t>
            </a:r>
            <a:r>
              <a:rPr lang="nl-NL" altLang="nl-NL" dirty="0">
                <a:solidFill>
                  <a:srgbClr val="1B4381"/>
                </a:solidFill>
              </a:rPr>
              <a:t> </a:t>
            </a:r>
            <a:r>
              <a:rPr lang="nl-NL" altLang="nl-NL" dirty="0"/>
              <a:t>maken</a:t>
            </a:r>
            <a:r>
              <a:rPr lang="nl-NL" altLang="nl-NL" dirty="0">
                <a:solidFill>
                  <a:srgbClr val="1B4381"/>
                </a:solidFill>
              </a:rPr>
              <a:t> </a:t>
            </a:r>
            <a:r>
              <a:rPr lang="nl-NL" altLang="nl-NL" dirty="0"/>
              <a:t>stromingen </a:t>
            </a:r>
            <a:r>
              <a:rPr lang="nl-NL" altLang="nl-NL" dirty="0">
                <a:solidFill>
                  <a:srgbClr val="D05422"/>
                </a:solidFill>
              </a:rPr>
              <a:t>gebruik</a:t>
            </a:r>
            <a:r>
              <a:rPr lang="nl-NL" altLang="nl-NL" dirty="0"/>
              <a:t> van elkaars inzichten</a:t>
            </a:r>
            <a:endParaRPr lang="en-US" altLang="nl-NL" sz="3400" dirty="0">
              <a:solidFill>
                <a:schemeClr val="bg1"/>
              </a:solidFill>
            </a:endParaRP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385B4D00-B22E-62CF-A648-2E0110B15815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Geschiedenis van stromingen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>
            <a:extLst>
              <a:ext uri="{FF2B5EF4-FFF2-40B4-BE49-F238E27FC236}">
                <a16:creationId xmlns:a16="http://schemas.microsoft.com/office/drawing/2014/main" id="{5A59DF84-8341-4577-1D94-8D10FAB635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00" y="1123200"/>
            <a:ext cx="11017784" cy="49680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Nadruk op </a:t>
            </a:r>
            <a:r>
              <a:rPr lang="nl-NL" altLang="nl-NL" dirty="0">
                <a:solidFill>
                  <a:srgbClr val="D05422"/>
                </a:solidFill>
              </a:rPr>
              <a:t>effectiviteit</a:t>
            </a:r>
            <a:r>
              <a:rPr lang="nl-NL" altLang="nl-NL" dirty="0"/>
              <a:t> van een methode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Een theorie moet bewijzen dat ze een juist inzicht biedt, dus dat de methode die erop gebaseerd is, werkt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Het nieuwe begrip is: </a:t>
            </a:r>
            <a:r>
              <a:rPr lang="nl-NL" altLang="nl-NL" dirty="0" err="1">
                <a:solidFill>
                  <a:srgbClr val="D05422"/>
                </a:solidFill>
              </a:rPr>
              <a:t>evidence</a:t>
            </a:r>
            <a:r>
              <a:rPr lang="nl-NL" altLang="nl-NL" dirty="0">
                <a:solidFill>
                  <a:srgbClr val="D05422"/>
                </a:solidFill>
              </a:rPr>
              <a:t> </a:t>
            </a:r>
            <a:r>
              <a:rPr lang="nl-NL" altLang="nl-NL" dirty="0" err="1">
                <a:solidFill>
                  <a:srgbClr val="D05422"/>
                </a:solidFill>
              </a:rPr>
              <a:t>based</a:t>
            </a:r>
            <a:endParaRPr lang="nl-NL" altLang="nl-NL" dirty="0">
              <a:solidFill>
                <a:srgbClr val="D05422"/>
              </a:solidFill>
            </a:endParaRP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nl-NL" altLang="nl-NL" dirty="0"/>
              <a:t>Afkomstig uit de medische wetenschap</a:t>
            </a:r>
            <a:endParaRPr lang="en-US" altLang="nl-NL" sz="3400" dirty="0">
              <a:solidFill>
                <a:schemeClr val="bg1"/>
              </a:solidFill>
            </a:endParaRP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8B9C4BA1-0794-F529-B040-1D25C88C8D5A}"/>
              </a:ext>
            </a:extLst>
          </p:cNvPr>
          <p:cNvSpPr txBox="1">
            <a:spLocks/>
          </p:cNvSpPr>
          <p:nvPr/>
        </p:nvSpPr>
        <p:spPr>
          <a:xfrm>
            <a:off x="335360" y="72000"/>
            <a:ext cx="10153128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nl-NL" kern="0" dirty="0"/>
              <a:t>Nieuwe eis aan (sociale) wetenschappen en toepassingen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>
            <a:extLst>
              <a:ext uri="{FF2B5EF4-FFF2-40B4-BE49-F238E27FC236}">
                <a16:creationId xmlns:a16="http://schemas.microsoft.com/office/drawing/2014/main" id="{867DE833-9F73-B685-788C-E724E19462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00" y="1123200"/>
            <a:ext cx="11592000" cy="49680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Beschrijving van kenmerkende eigenschappen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nl-NL" altLang="nl-NL" dirty="0"/>
              <a:t>Een verwijzing naar hoe mensen behoren te zijn</a:t>
            </a:r>
            <a:endParaRPr lang="en-US" altLang="nl-NL" sz="3400" dirty="0"/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8CF5DEB2-3A5C-4D18-304B-B34A7F887E37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Twee aspecten van een mensbeeld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>
            <a:extLst>
              <a:ext uri="{FF2B5EF4-FFF2-40B4-BE49-F238E27FC236}">
                <a16:creationId xmlns:a16="http://schemas.microsoft.com/office/drawing/2014/main" id="{8809B54F-657E-D936-316B-A6248B1A002E}"/>
              </a:ext>
            </a:extLst>
          </p:cNvPr>
          <p:cNvSpPr txBox="1">
            <a:spLocks/>
          </p:cNvSpPr>
          <p:nvPr/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r>
              <a:rPr lang="nl-NL" kern="0" dirty="0"/>
              <a:t>Mensbeelden (1)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6730D8E-94A2-4AFD-4BC3-F09DCDD17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685" y="1412776"/>
            <a:ext cx="5670630" cy="4536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schiedenisdidactiek">
  <a:themeElements>
    <a:clrScheme name="sjabloon coutinh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jabloon coutinh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987425" marR="0" indent="2667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80000"/>
          <a:buFontTx/>
          <a:buChar char="•"/>
          <a:tabLst/>
          <a:defRPr kumimoji="0" lang="nl-NL" sz="3000" b="0" i="0" u="none" strike="noStrike" cap="none" normalizeH="0" baseline="0">
            <a:ln>
              <a:noFill/>
            </a:ln>
            <a:solidFill>
              <a:srgbClr val="602559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987425" marR="0" indent="2667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80000"/>
          <a:buFontTx/>
          <a:buChar char="•"/>
          <a:tabLst/>
          <a:defRPr kumimoji="0" lang="nl-NL" sz="3000" b="0" i="0" u="none" strike="noStrike" cap="none" normalizeH="0" baseline="0">
            <a:ln>
              <a:noFill/>
            </a:ln>
            <a:solidFill>
              <a:srgbClr val="602559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sjabloon coutinh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eschiedenisdidactiek" id="{B0D25285-E905-440B-9E37-31CEF580D7A1}" vid="{DB22FD91-84E3-4CD3-A376-C6C47D78EE03}"/>
    </a:ext>
  </a:ext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geschiedenisdidactiek</Template>
  <TotalTime>708</TotalTime>
  <Words>741</Words>
  <Application>Microsoft Office PowerPoint</Application>
  <PresentationFormat>Breedbeeld</PresentationFormat>
  <Paragraphs>107</Paragraphs>
  <Slides>23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8" baseType="lpstr">
      <vt:lpstr>Arial</vt:lpstr>
      <vt:lpstr>Calibri</vt:lpstr>
      <vt:lpstr>Courier New</vt:lpstr>
      <vt:lpstr>Wingdings</vt:lpstr>
      <vt:lpstr>geschiedenisdidactiek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Uitgeverij Coutinho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van deze dia</dc:title>
  <dc:creator>Simone Baddou</dc:creator>
  <cp:lastModifiedBy>Louise Prompers</cp:lastModifiedBy>
  <cp:revision>37</cp:revision>
  <dcterms:created xsi:type="dcterms:W3CDTF">2008-05-29T12:51:00Z</dcterms:created>
  <dcterms:modified xsi:type="dcterms:W3CDTF">2024-04-20T18:01:27Z</dcterms:modified>
</cp:coreProperties>
</file>