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8"/>
  </p:notesMasterIdLst>
  <p:sldIdLst>
    <p:sldId id="282" r:id="rId2"/>
    <p:sldId id="283" r:id="rId3"/>
    <p:sldId id="284" r:id="rId4"/>
    <p:sldId id="285" r:id="rId5"/>
    <p:sldId id="286" r:id="rId6"/>
    <p:sldId id="287" r:id="rId7"/>
    <p:sldId id="289" r:id="rId8"/>
    <p:sldId id="288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" initials="W" lastIdx="2" clrIdx="0"/>
  <p:cmAuthor id="2" name="Jakop Rigter" initials="JR" lastIdx="12" clrIdx="1">
    <p:extLst>
      <p:ext uri="{19B8F6BF-5375-455C-9EA6-DF929625EA0E}">
        <p15:presenceInfo xmlns:p15="http://schemas.microsoft.com/office/powerpoint/2012/main" userId="6021af2791c45537" providerId="Windows Live"/>
      </p:ext>
    </p:extLst>
  </p:cmAuthor>
  <p:cmAuthor id="3" name="Louise Prompers" initials="LP" lastIdx="13" clrIdx="2">
    <p:extLst>
      <p:ext uri="{19B8F6BF-5375-455C-9EA6-DF929625EA0E}">
        <p15:presenceInfo xmlns:p15="http://schemas.microsoft.com/office/powerpoint/2012/main" userId="S::prompers@coutinho.nl::3b171151-0384-416b-9480-d3148e17f0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422"/>
    <a:srgbClr val="FC5614"/>
    <a:srgbClr val="1B4381"/>
    <a:srgbClr val="231E99"/>
    <a:srgbClr val="F8EBCD"/>
    <a:srgbClr val="BEA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3" autoAdjust="0"/>
  </p:normalViewPr>
  <p:slideViewPr>
    <p:cSldViewPr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1A949F1-E5B7-6288-452F-BE006382206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8E9B50A-8DA7-F603-D22D-08CB6A1540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963470-8865-4AAD-A324-57A6B14BE571}" type="datetimeFigureOut">
              <a:rPr lang="nl-NL" altLang="nl-NL"/>
              <a:pPr/>
              <a:t>20-4-2024</a:t>
            </a:fld>
            <a:endParaRPr lang="nl-NL" altLang="nl-NL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E707C7DE-266E-09AF-8A42-1EFBD419F06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727C34CA-33AE-D684-4A9C-DCFCC0F35B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2CA82ADB-C10F-2C23-3B0A-EC47D02941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D375078E-933C-15F7-610E-A09FE208FE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ABE6B6-D5CB-4D97-AAE9-7D796570CAF0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5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189583"/>
            <a:ext cx="9120717" cy="71913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3985" y="1268760"/>
            <a:ext cx="2518833" cy="4968552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71133" y="1268760"/>
            <a:ext cx="7359651" cy="496855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2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nl-NL" noProof="0"/>
              <a:t>Klik op het pictogram als u een tabel wilt toevoegen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D9CBF2-E7F0-DCFE-2972-C827D0C7DB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3616BF-6917-3861-C6AE-54F0A9D78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B67E23-0480-0725-B273-1E24F7474A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0BD1C-1EE3-4F3F-ABC0-3F7BC8CCA221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2512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190326"/>
            <a:ext cx="10153127" cy="646386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0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7834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189583"/>
            <a:ext cx="9480789" cy="71913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67" y="1556792"/>
            <a:ext cx="4938184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6054" y="1556792"/>
            <a:ext cx="49403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4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4" y="189583"/>
            <a:ext cx="9698633" cy="71913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5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189583"/>
            <a:ext cx="9120717" cy="71913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2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196752"/>
            <a:ext cx="4011084" cy="8020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96753"/>
            <a:ext cx="6815667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88841"/>
            <a:ext cx="4011084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4124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6916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24744"/>
            <a:ext cx="73152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3245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6906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0" y="1124744"/>
            <a:ext cx="1159328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modelstijlen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  <a:endParaRPr lang="en-US" altLang="nl-NL" dirty="0"/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1" y="0"/>
            <a:ext cx="225636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1pPr>
            <a:lvl2pPr marL="742950" indent="-285750"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2pPr>
            <a:lvl3pPr marL="1143000" indent="-228600"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3pPr>
            <a:lvl4pPr marL="1600200" indent="-228600"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4pPr>
            <a:lvl5pPr marL="2057400" indent="-228600"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nl-NL" sz="3000">
              <a:cs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447660" y="6453336"/>
            <a:ext cx="1295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76C53067-D269-4B43-B693-49A4E38C259A}" type="slidenum">
              <a:rPr lang="nl-NL" altLang="nl-NL" sz="1100" smtClean="0">
                <a:solidFill>
                  <a:schemeClr val="tx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‹nr.›</a:t>
            </a:fld>
            <a:r>
              <a:rPr lang="nl-NL" altLang="nl-NL" sz="1100" dirty="0">
                <a:solidFill>
                  <a:schemeClr val="tx1"/>
                </a:solidFill>
              </a:rPr>
              <a:t> van 26</a:t>
            </a:r>
          </a:p>
        </p:txBody>
      </p:sp>
    </p:spTree>
    <p:extLst>
      <p:ext uri="{BB962C8B-B14F-4D97-AF65-F5344CB8AC3E}">
        <p14:creationId xmlns:p14="http://schemas.microsoft.com/office/powerpoint/2010/main" val="231085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34743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34743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34743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34743"/>
          </a:solidFill>
          <a:latin typeface="Calibri" pitchFamily="34" charset="0"/>
        </a:defRPr>
      </a:lvl9pPr>
    </p:titleStyle>
    <p:bodyStyle>
      <a:lvl1pPr marL="358775" indent="-358775" algn="l" rtl="0" eaLnBrk="1" fontAlgn="base" hangingPunct="1">
        <a:spcBef>
          <a:spcPts val="0"/>
        </a:spcBef>
        <a:spcAft>
          <a:spcPts val="600"/>
        </a:spcAft>
        <a:buClr>
          <a:schemeClr val="tx1"/>
        </a:buClr>
        <a:buSzPct val="80000"/>
        <a:buFont typeface="Arial" panose="020B0604020202020204" pitchFamily="34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8775" algn="l" rtl="0" eaLnBrk="1" fontAlgn="base" hangingPunct="1">
        <a:spcBef>
          <a:spcPts val="0"/>
        </a:spcBef>
        <a:spcAft>
          <a:spcPts val="60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76325" indent="-358775" algn="l" rtl="0" eaLnBrk="1" fontAlgn="base" hangingPunct="1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5100" indent="-358775" algn="l" rtl="0" eaLnBrk="1" fontAlgn="base" hangingPunct="1">
        <a:spcBef>
          <a:spcPts val="0"/>
        </a:spcBef>
        <a:spcAft>
          <a:spcPts val="600"/>
        </a:spcAft>
        <a:buClr>
          <a:schemeClr val="tx1"/>
        </a:buClr>
        <a:buSzPct val="80000"/>
        <a:buFont typeface="Courier New" panose="02070309020205020404" pitchFamily="49" charset="0"/>
        <a:buChar char="o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793875" indent="-358775" algn="l" rtl="0" eaLnBrk="1" fontAlgn="base" hangingPunct="1">
        <a:spcBef>
          <a:spcPts val="0"/>
        </a:spcBef>
        <a:spcAft>
          <a:spcPts val="600"/>
        </a:spcAft>
        <a:buClr>
          <a:schemeClr val="tx1"/>
        </a:buClr>
        <a:buSzPct val="80000"/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3775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6pPr>
      <a:lvl7pPr marL="4232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7pPr>
      <a:lvl8pPr marL="4689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8pPr>
      <a:lvl9pPr marL="5146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4828A5E-1DC9-5AD5-B8B5-0C7417B8D0ED}"/>
              </a:ext>
            </a:extLst>
          </p:cNvPr>
          <p:cNvSpPr txBox="1">
            <a:spLocks/>
          </p:cNvSpPr>
          <p:nvPr/>
        </p:nvSpPr>
        <p:spPr>
          <a:xfrm>
            <a:off x="1066800" y="1412777"/>
            <a:ext cx="10363200" cy="10801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34743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34743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34743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34743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nl-NL" sz="5400" kern="0" dirty="0">
                <a:solidFill>
                  <a:srgbClr val="D05422"/>
                </a:solidFill>
              </a:rPr>
              <a:t>4</a:t>
            </a:r>
            <a:r>
              <a:rPr lang="nl-NL" kern="0" dirty="0">
                <a:solidFill>
                  <a:schemeClr val="tx1"/>
                </a:solidFill>
              </a:rPr>
              <a:t> Humanistische psychologie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9479D63-2BBC-04C7-4716-6405DC93D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2492897"/>
            <a:ext cx="4618684" cy="339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31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131AFC9-3E83-25DD-0081-6D4B42C4F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persoonlijkheid is </a:t>
            </a:r>
            <a:r>
              <a:rPr lang="nl-NL" dirty="0">
                <a:solidFill>
                  <a:srgbClr val="D05422"/>
                </a:solidFill>
              </a:rPr>
              <a:t>altijd</a:t>
            </a:r>
            <a:r>
              <a:rPr lang="nl-NL" dirty="0"/>
              <a:t> in </a:t>
            </a:r>
            <a:r>
              <a:rPr lang="nl-NL" dirty="0">
                <a:solidFill>
                  <a:srgbClr val="D05422"/>
                </a:solidFill>
              </a:rPr>
              <a:t>ontwikkeling</a:t>
            </a:r>
          </a:p>
          <a:p>
            <a:r>
              <a:rPr lang="nl-NL" dirty="0"/>
              <a:t>Bij een gezond en geïntegreerd persoon is er sprake van een onbelemmerde interactie tussen denken, voelen en handelen</a:t>
            </a:r>
          </a:p>
          <a:p>
            <a:pPr lvl="1"/>
            <a:r>
              <a:rPr lang="nl-NL" dirty="0">
                <a:solidFill>
                  <a:srgbClr val="D05422"/>
                </a:solidFill>
              </a:rPr>
              <a:t>Interne dialoog</a:t>
            </a:r>
            <a:r>
              <a:rPr lang="nl-NL" dirty="0"/>
              <a:t>: voelen en denken</a:t>
            </a:r>
          </a:p>
          <a:p>
            <a:pPr lvl="1"/>
            <a:r>
              <a:rPr lang="nl-NL" dirty="0">
                <a:solidFill>
                  <a:srgbClr val="D05422"/>
                </a:solidFill>
              </a:rPr>
              <a:t>Externe dialoog</a:t>
            </a:r>
            <a:r>
              <a:rPr lang="nl-NL" dirty="0"/>
              <a:t>: interactie met anderen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85E6589-B010-0A7A-CB86-EF7D5A098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Rogers: persoonlijkheidstheorie</a:t>
            </a:r>
          </a:p>
        </p:txBody>
      </p:sp>
    </p:spTree>
    <p:extLst>
      <p:ext uri="{BB962C8B-B14F-4D97-AF65-F5344CB8AC3E}">
        <p14:creationId xmlns:p14="http://schemas.microsoft.com/office/powerpoint/2010/main" val="35649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369166C-DDEB-5338-DE0D-C8158641E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4941168"/>
            <a:ext cx="8496944" cy="122413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Wisselwerking tussen voelen, denken en (communicatief) handelen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F7DDE4F-1B99-D64F-D8B9-4D6301D7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Rogers: persoonlijkheidstheorie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DBD8A98-FC85-CCB5-BA93-0C6FC1D4B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7768" y="1268760"/>
            <a:ext cx="5578807" cy="35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46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85FDAF6-252A-8056-DE90-0264F0D52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D05422"/>
                </a:solidFill>
              </a:rPr>
              <a:t>Echtheid</a:t>
            </a:r>
          </a:p>
          <a:p>
            <a:pPr lvl="1"/>
            <a:r>
              <a:rPr lang="nl-NL" dirty="0"/>
              <a:t>Congruentie</a:t>
            </a:r>
          </a:p>
          <a:p>
            <a:pPr lvl="1"/>
            <a:r>
              <a:rPr lang="nl-NL" dirty="0"/>
              <a:t>Transparantie</a:t>
            </a:r>
          </a:p>
          <a:p>
            <a:r>
              <a:rPr lang="nl-NL" dirty="0">
                <a:solidFill>
                  <a:srgbClr val="D05422"/>
                </a:solidFill>
              </a:rPr>
              <a:t>Onvoorwaardelijke positieve gezindheid</a:t>
            </a:r>
          </a:p>
          <a:p>
            <a:r>
              <a:rPr lang="nl-NL" dirty="0">
                <a:solidFill>
                  <a:srgbClr val="D05422"/>
                </a:solidFill>
              </a:rPr>
              <a:t>Empathie</a:t>
            </a:r>
          </a:p>
          <a:p>
            <a:pPr lvl="1"/>
            <a:r>
              <a:rPr lang="nl-NL" dirty="0"/>
              <a:t>Cognitief en emotioneel begrijpen van de ander</a:t>
            </a:r>
          </a:p>
          <a:p>
            <a:pPr lvl="1"/>
            <a:r>
              <a:rPr lang="nl-NL" dirty="0"/>
              <a:t>Is niet hetzelfde als identificatie</a:t>
            </a:r>
          </a:p>
          <a:p>
            <a:r>
              <a:rPr lang="nl-NL" dirty="0"/>
              <a:t>Echtheid is de belangrijkste grondhouding. Deze is voorwaardelijk voor de andere twee grondhoudingen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A9005D-DC1D-553E-6C3C-3FB2BE39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Rogers: drie grondhoudingen</a:t>
            </a:r>
          </a:p>
        </p:txBody>
      </p:sp>
    </p:spTree>
    <p:extLst>
      <p:ext uri="{BB962C8B-B14F-4D97-AF65-F5344CB8AC3E}">
        <p14:creationId xmlns:p14="http://schemas.microsoft.com/office/powerpoint/2010/main" val="90054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20A5718-B0A9-35AF-24A3-B516C6C33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6840760" cy="4968552"/>
          </a:xfrm>
        </p:spPr>
        <p:txBody>
          <a:bodyPr/>
          <a:lstStyle/>
          <a:p>
            <a:r>
              <a:rPr lang="nl-NL" dirty="0"/>
              <a:t>Leerling van Rogers</a:t>
            </a:r>
          </a:p>
          <a:p>
            <a:r>
              <a:rPr lang="nl-NL" dirty="0" err="1"/>
              <a:t>Experiëntiële</a:t>
            </a:r>
            <a:r>
              <a:rPr lang="nl-NL" dirty="0"/>
              <a:t> therapie</a:t>
            </a:r>
          </a:p>
          <a:p>
            <a:r>
              <a:rPr lang="nl-NL" dirty="0"/>
              <a:t>Gevoelsaspecten worden centraal gesteld</a:t>
            </a:r>
          </a:p>
          <a:p>
            <a:r>
              <a:rPr lang="nl-NL" dirty="0"/>
              <a:t>Ons lichaam heeft intuïtieve ‘kennis’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4F8DE3-6064-62CB-627D-98CD1A12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benadering van </a:t>
            </a:r>
            <a:r>
              <a:rPr lang="nl-NL" dirty="0" err="1"/>
              <a:t>Gendlin</a:t>
            </a:r>
            <a:endParaRPr lang="nl-NL" dirty="0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88F9042D-CF21-8B07-4DF8-8B0C8554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03" y="1484784"/>
            <a:ext cx="4487937" cy="291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0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C4938D7-8AA1-9CD3-381B-BB262AA95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Versnippering en uitwaaiering naar de </a:t>
            </a:r>
            <a:r>
              <a:rPr lang="nl-NL" dirty="0">
                <a:solidFill>
                  <a:srgbClr val="D05422"/>
                </a:solidFill>
              </a:rPr>
              <a:t>drie segmenten</a:t>
            </a:r>
          </a:p>
          <a:p>
            <a:pPr lvl="1"/>
            <a:r>
              <a:rPr lang="nl-NL" dirty="0"/>
              <a:t>Nadruk op gevoel (</a:t>
            </a:r>
            <a:r>
              <a:rPr lang="nl-NL" dirty="0" err="1"/>
              <a:t>Gendlin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Nadruk op denken</a:t>
            </a:r>
          </a:p>
          <a:p>
            <a:pPr lvl="1"/>
            <a:r>
              <a:rPr lang="nl-NL" dirty="0"/>
              <a:t>Nadruk op communicatief handelen</a:t>
            </a:r>
          </a:p>
          <a:p>
            <a:r>
              <a:rPr lang="nl-NL" dirty="0"/>
              <a:t>Nuancering van de effecten</a:t>
            </a:r>
          </a:p>
          <a:p>
            <a:pPr lvl="1"/>
            <a:r>
              <a:rPr lang="nl-NL" dirty="0">
                <a:solidFill>
                  <a:srgbClr val="D05422"/>
                </a:solidFill>
              </a:rPr>
              <a:t>Schizofrenieproject</a:t>
            </a:r>
            <a:r>
              <a:rPr lang="nl-NL" dirty="0">
                <a:solidFill>
                  <a:srgbClr val="FC5614"/>
                </a:solidFill>
              </a:rPr>
              <a:t> </a:t>
            </a:r>
            <a:r>
              <a:rPr lang="nl-NL" dirty="0"/>
              <a:t>toont beperkingen van de theorie aan</a:t>
            </a:r>
          </a:p>
          <a:p>
            <a:pPr lvl="1"/>
            <a:r>
              <a:rPr lang="nl-NL" dirty="0"/>
              <a:t>Kritiek vanuit </a:t>
            </a:r>
            <a:r>
              <a:rPr lang="nl-NL" dirty="0">
                <a:solidFill>
                  <a:srgbClr val="D05422"/>
                </a:solidFill>
              </a:rPr>
              <a:t>leerpsychologie</a:t>
            </a:r>
            <a:r>
              <a:rPr lang="nl-NL" dirty="0"/>
              <a:t> en </a:t>
            </a:r>
            <a:r>
              <a:rPr lang="nl-NL" dirty="0">
                <a:solidFill>
                  <a:srgbClr val="D05422"/>
                </a:solidFill>
              </a:rPr>
              <a:t>communicatietheorie</a:t>
            </a:r>
            <a:r>
              <a:rPr lang="nl-NL" dirty="0"/>
              <a:t> hebben invloed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F77DC0-7C7C-A524-B27D-A170DBB2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ontwikkelingen in </a:t>
            </a:r>
            <a:r>
              <a:rPr lang="nl-NL" dirty="0" err="1"/>
              <a:t>rogeriaanse</a:t>
            </a:r>
            <a:r>
              <a:rPr lang="nl-NL" dirty="0"/>
              <a:t> hulpverlening</a:t>
            </a:r>
          </a:p>
        </p:txBody>
      </p:sp>
    </p:spTree>
    <p:extLst>
      <p:ext uri="{BB962C8B-B14F-4D97-AF65-F5344CB8AC3E}">
        <p14:creationId xmlns:p14="http://schemas.microsoft.com/office/powerpoint/2010/main" val="426133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31DD346-20D3-4598-18F5-B29A90D5E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8424936" cy="4968552"/>
          </a:xfrm>
        </p:spPr>
        <p:txBody>
          <a:bodyPr/>
          <a:lstStyle/>
          <a:p>
            <a:r>
              <a:rPr lang="nl-NL" dirty="0"/>
              <a:t>Start wordt gelegd bij artikel van Martin </a:t>
            </a:r>
            <a:r>
              <a:rPr lang="nl-NL" dirty="0" err="1"/>
              <a:t>Seligman</a:t>
            </a:r>
            <a:endParaRPr lang="nl-NL" dirty="0"/>
          </a:p>
          <a:p>
            <a:pPr lvl="1"/>
            <a:r>
              <a:rPr lang="nl-NL" dirty="0"/>
              <a:t>Pleidooi voor onderzoek naar </a:t>
            </a:r>
            <a:r>
              <a:rPr lang="nl-NL" dirty="0">
                <a:solidFill>
                  <a:srgbClr val="D05422"/>
                </a:solidFill>
              </a:rPr>
              <a:t>positieve</a:t>
            </a:r>
            <a:r>
              <a:rPr lang="nl-NL" dirty="0"/>
              <a:t> en </a:t>
            </a:r>
            <a:r>
              <a:rPr lang="nl-NL" dirty="0">
                <a:solidFill>
                  <a:srgbClr val="D05422"/>
                </a:solidFill>
              </a:rPr>
              <a:t>sterke</a:t>
            </a:r>
            <a:r>
              <a:rPr lang="nl-NL" dirty="0"/>
              <a:t> </a:t>
            </a:r>
            <a:r>
              <a:rPr lang="nl-NL" dirty="0">
                <a:solidFill>
                  <a:srgbClr val="D05422"/>
                </a:solidFill>
              </a:rPr>
              <a:t>kanten</a:t>
            </a:r>
            <a:r>
              <a:rPr lang="nl-NL" dirty="0"/>
              <a:t> van de mens</a:t>
            </a:r>
          </a:p>
          <a:p>
            <a:pPr lvl="1"/>
            <a:r>
              <a:rPr lang="nl-NL" dirty="0"/>
              <a:t>Meer aandacht voor factoren buiten de persoon </a:t>
            </a:r>
            <a:r>
              <a:rPr lang="nl-NL" dirty="0">
                <a:solidFill>
                  <a:srgbClr val="D05422"/>
                </a:solidFill>
              </a:rPr>
              <a:t>(‘sociaal’)</a:t>
            </a:r>
            <a:r>
              <a:rPr lang="nl-NL" dirty="0">
                <a:solidFill>
                  <a:srgbClr val="FC5614"/>
                </a:solidFill>
              </a:rPr>
              <a:t> </a:t>
            </a:r>
            <a:r>
              <a:rPr lang="nl-NL" dirty="0"/>
              <a:t>en aanleg </a:t>
            </a:r>
            <a:r>
              <a:rPr lang="nl-NL" dirty="0">
                <a:solidFill>
                  <a:srgbClr val="D05422"/>
                </a:solidFill>
              </a:rPr>
              <a:t>(‘bio’)</a:t>
            </a:r>
          </a:p>
          <a:p>
            <a:pPr lvl="1"/>
            <a:r>
              <a:rPr lang="nl-NL" dirty="0"/>
              <a:t>Past wel goed in </a:t>
            </a:r>
            <a:r>
              <a:rPr lang="nl-NL" dirty="0">
                <a:solidFill>
                  <a:srgbClr val="D05422"/>
                </a:solidFill>
              </a:rPr>
              <a:t>onderzoekstraditie</a:t>
            </a:r>
          </a:p>
          <a:p>
            <a:pPr lvl="1"/>
            <a:r>
              <a:rPr lang="nl-NL" dirty="0"/>
              <a:t>Niet alleen nadruk op individueel geluk, maar ook op </a:t>
            </a:r>
            <a:r>
              <a:rPr lang="nl-NL" dirty="0">
                <a:solidFill>
                  <a:srgbClr val="D05422"/>
                </a:solidFill>
              </a:rPr>
              <a:t>collectief</a:t>
            </a:r>
            <a:r>
              <a:rPr lang="nl-NL" dirty="0">
                <a:solidFill>
                  <a:srgbClr val="FC5614"/>
                </a:solidFill>
              </a:rPr>
              <a:t> </a:t>
            </a:r>
            <a:r>
              <a:rPr lang="nl-NL" dirty="0">
                <a:solidFill>
                  <a:srgbClr val="D05422"/>
                </a:solidFill>
              </a:rPr>
              <a:t>welzijn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EFEDDFB-3DE4-7901-E302-E3A297EB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Positieve psychologie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0D9811A-829E-093F-54B2-C9760D634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193" y="1486493"/>
            <a:ext cx="2494588" cy="388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8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19E68B5-5012-BFBA-0390-E617B90CC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449272" cy="4968552"/>
          </a:xfrm>
        </p:spPr>
        <p:txBody>
          <a:bodyPr/>
          <a:lstStyle/>
          <a:p>
            <a:r>
              <a:rPr lang="nl-NL" sz="3200" dirty="0"/>
              <a:t>Floreren is een mooi voorbeeld van hoe er gedacht wordt in de positieve psychologie</a:t>
            </a:r>
          </a:p>
          <a:p>
            <a:r>
              <a:rPr lang="nl-NL" sz="3200" dirty="0"/>
              <a:t>Floreren is zowel gericht op </a:t>
            </a:r>
            <a:r>
              <a:rPr lang="nl-NL" sz="3200" dirty="0">
                <a:solidFill>
                  <a:srgbClr val="D05422"/>
                </a:solidFill>
              </a:rPr>
              <a:t>eigen functioneren </a:t>
            </a:r>
            <a:r>
              <a:rPr lang="nl-NL" sz="3200" dirty="0"/>
              <a:t>als op het functioneren van anderen en de </a:t>
            </a:r>
            <a:r>
              <a:rPr lang="nl-NL" sz="3200" dirty="0">
                <a:solidFill>
                  <a:srgbClr val="D05422"/>
                </a:solidFill>
              </a:rPr>
              <a:t>samenleving</a:t>
            </a:r>
            <a:r>
              <a:rPr lang="nl-NL" sz="3200" dirty="0"/>
              <a:t> als geheel</a:t>
            </a:r>
          </a:p>
          <a:p>
            <a:r>
              <a:rPr lang="nl-NL" sz="3200" dirty="0"/>
              <a:t>Vijf aspecten: </a:t>
            </a:r>
            <a:r>
              <a:rPr lang="nl-NL" sz="3200" dirty="0">
                <a:solidFill>
                  <a:srgbClr val="D05422"/>
                </a:solidFill>
              </a:rPr>
              <a:t>PERMA</a:t>
            </a:r>
          </a:p>
          <a:p>
            <a:pPr lvl="1"/>
            <a:r>
              <a:rPr lang="nl-NL" sz="2600" dirty="0">
                <a:solidFill>
                  <a:srgbClr val="D05422"/>
                </a:solidFill>
              </a:rPr>
              <a:t>P</a:t>
            </a:r>
            <a:r>
              <a:rPr lang="nl-NL" sz="2600" dirty="0"/>
              <a:t>ositieve emoties</a:t>
            </a:r>
          </a:p>
          <a:p>
            <a:pPr lvl="1"/>
            <a:r>
              <a:rPr lang="nl-NL" sz="2600" dirty="0"/>
              <a:t>Betrokkenheid op anderen en de maatschappij (</a:t>
            </a:r>
            <a:r>
              <a:rPr lang="nl-NL" sz="2600" dirty="0">
                <a:solidFill>
                  <a:srgbClr val="D05422"/>
                </a:solidFill>
              </a:rPr>
              <a:t>E</a:t>
            </a:r>
            <a:r>
              <a:rPr lang="nl-NL" sz="2600" dirty="0"/>
              <a:t>ngagement)</a:t>
            </a:r>
          </a:p>
          <a:p>
            <a:pPr lvl="1"/>
            <a:r>
              <a:rPr lang="nl-NL" sz="2600" dirty="0"/>
              <a:t>Positieve </a:t>
            </a:r>
            <a:r>
              <a:rPr lang="nl-NL" sz="2600" dirty="0">
                <a:solidFill>
                  <a:srgbClr val="D05422"/>
                </a:solidFill>
              </a:rPr>
              <a:t>R</a:t>
            </a:r>
            <a:r>
              <a:rPr lang="nl-NL" sz="2600" dirty="0"/>
              <a:t>elaties</a:t>
            </a:r>
          </a:p>
          <a:p>
            <a:pPr lvl="1"/>
            <a:r>
              <a:rPr lang="nl-NL" sz="2600" dirty="0"/>
              <a:t>Doel in het leven en zingeving (</a:t>
            </a:r>
            <a:r>
              <a:rPr lang="nl-NL" sz="2600" dirty="0" err="1">
                <a:solidFill>
                  <a:srgbClr val="D05422"/>
                </a:solidFill>
              </a:rPr>
              <a:t>M</a:t>
            </a:r>
            <a:r>
              <a:rPr lang="nl-NL" sz="2600" dirty="0" err="1"/>
              <a:t>eaning</a:t>
            </a:r>
            <a:r>
              <a:rPr lang="nl-NL" sz="2600" dirty="0"/>
              <a:t>)</a:t>
            </a:r>
          </a:p>
          <a:p>
            <a:pPr lvl="1"/>
            <a:r>
              <a:rPr lang="nl-NL" sz="2600" dirty="0"/>
              <a:t>Succesvol zijn in je prestaties (</a:t>
            </a:r>
            <a:r>
              <a:rPr lang="nl-NL" sz="2600" dirty="0" err="1">
                <a:solidFill>
                  <a:srgbClr val="D05422"/>
                </a:solidFill>
              </a:rPr>
              <a:t>A</a:t>
            </a:r>
            <a:r>
              <a:rPr lang="nl-NL" sz="2600" dirty="0" err="1"/>
              <a:t>ccomplishment</a:t>
            </a:r>
            <a:r>
              <a:rPr lang="nl-NL" sz="2600" dirty="0"/>
              <a:t>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CE82C0-470D-2ABD-20D1-0933E810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Positieve psychologie: floreren</a:t>
            </a:r>
          </a:p>
        </p:txBody>
      </p:sp>
    </p:spTree>
    <p:extLst>
      <p:ext uri="{BB962C8B-B14F-4D97-AF65-F5344CB8AC3E}">
        <p14:creationId xmlns:p14="http://schemas.microsoft.com/office/powerpoint/2010/main" val="34349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Afbeelding met tekst, boek, Lettertype, papier&#10;&#10;Automatisch gegenereerde beschrijving">
            <a:extLst>
              <a:ext uri="{FF2B5EF4-FFF2-40B4-BE49-F238E27FC236}">
                <a16:creationId xmlns:a16="http://schemas.microsoft.com/office/drawing/2014/main" id="{468EF580-1E65-5F84-9916-CBD4D66DE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772816"/>
            <a:ext cx="2667001" cy="3726348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8DAE841-0A23-22CA-6E9B-198F3B56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Positieve psychologie: veel boeken</a:t>
            </a:r>
          </a:p>
        </p:txBody>
      </p:sp>
      <p:pic>
        <p:nvPicPr>
          <p:cNvPr id="4" name="Picture 7" descr="authentic_happiness_using_the_new_positive_psychology_to_realize_your_potential_for_lasting_fulfillm-img-0743222989">
            <a:extLst>
              <a:ext uri="{FF2B5EF4-FFF2-40B4-BE49-F238E27FC236}">
                <a16:creationId xmlns:a16="http://schemas.microsoft.com/office/drawing/2014/main" id="{BFC81800-8E17-3F6F-1FBD-ECBDF01FA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74" y="1772816"/>
            <a:ext cx="2400849" cy="372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Afbeelding met tekst, poster, Lettertype, ontwerp&#10;&#10;Automatisch gegenereerde beschrijving">
            <a:extLst>
              <a:ext uri="{FF2B5EF4-FFF2-40B4-BE49-F238E27FC236}">
                <a16:creationId xmlns:a16="http://schemas.microsoft.com/office/drawing/2014/main" id="{DE5D6A6B-39D7-93C2-AF08-4149598C7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58" y="1772816"/>
            <a:ext cx="2636390" cy="372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0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8EC7A7B-79D7-24BD-24EF-2DEC5178A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Uitgangspunten van humanistische psychologie en positieve psychologie komen in veel benaderingen terug</a:t>
            </a:r>
          </a:p>
          <a:p>
            <a:r>
              <a:rPr lang="nl-NL" dirty="0"/>
              <a:t>Drie centrale uitgangpunten</a:t>
            </a:r>
          </a:p>
          <a:p>
            <a:pPr lvl="1"/>
            <a:r>
              <a:rPr lang="nl-NL" dirty="0"/>
              <a:t>Luister goed naar het verhaal van de cliënt en/of het cliëntsysteem</a:t>
            </a:r>
          </a:p>
          <a:p>
            <a:pPr lvl="1"/>
            <a:r>
              <a:rPr lang="nl-NL" dirty="0"/>
              <a:t>Heb vertrouwen in de kracht en (</a:t>
            </a:r>
            <a:r>
              <a:rPr lang="nl-NL" dirty="0" err="1"/>
              <a:t>ervarings</a:t>
            </a:r>
            <a:r>
              <a:rPr lang="nl-NL" dirty="0"/>
              <a:t>)deskundigheid van de cliënt </a:t>
            </a:r>
          </a:p>
          <a:p>
            <a:pPr lvl="1"/>
            <a:r>
              <a:rPr lang="nl-NL" dirty="0"/>
              <a:t>Stel je als hulpverlener op naast de cliënt als bondgenoot en niet ‘boven’ de cliënt als dé deskundige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81CDA7-A2D5-3D00-B5DE-8FC9194D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Verankering in veel hulpverleningsmethoden</a:t>
            </a:r>
          </a:p>
        </p:txBody>
      </p:sp>
    </p:spTree>
    <p:extLst>
      <p:ext uri="{BB962C8B-B14F-4D97-AF65-F5344CB8AC3E}">
        <p14:creationId xmlns:p14="http://schemas.microsoft.com/office/powerpoint/2010/main" val="33073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371B45B-A4E3-0D27-A113-DDE0798D4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Geen traditie ontwikkeld in het verklaren van psychische stoornissen</a:t>
            </a:r>
          </a:p>
          <a:p>
            <a:r>
              <a:rPr lang="nl-NL" dirty="0" err="1"/>
              <a:t>Diagnosticering</a:t>
            </a:r>
            <a:r>
              <a:rPr lang="nl-NL" dirty="0"/>
              <a:t> (‘stempeltje’) werd afgewezen</a:t>
            </a:r>
          </a:p>
          <a:p>
            <a:pPr lvl="1"/>
            <a:r>
              <a:rPr lang="nl-NL" dirty="0"/>
              <a:t>Niet de klacht moet voorop staan, maar de persoon</a:t>
            </a:r>
          </a:p>
          <a:p>
            <a:r>
              <a:rPr lang="nl-NL" dirty="0"/>
              <a:t>Bij iemand met psychische problemen, welke dan ook, is er sprake van incongruentie</a:t>
            </a:r>
          </a:p>
          <a:p>
            <a:r>
              <a:rPr lang="nl-NL" dirty="0"/>
              <a:t>Door moderne </a:t>
            </a:r>
            <a:r>
              <a:rPr lang="nl-NL" dirty="0" err="1"/>
              <a:t>rogerianen</a:t>
            </a:r>
            <a:r>
              <a:rPr lang="nl-NL" dirty="0"/>
              <a:t> en in de positieve psychologie wordt vaker gebruikgemaakt van kennis over psychische stoornissen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3F21F35-A733-3361-2B9E-A31CC095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Psychische stoornissen</a:t>
            </a:r>
          </a:p>
        </p:txBody>
      </p:sp>
    </p:spTree>
    <p:extLst>
      <p:ext uri="{BB962C8B-B14F-4D97-AF65-F5344CB8AC3E}">
        <p14:creationId xmlns:p14="http://schemas.microsoft.com/office/powerpoint/2010/main" val="97796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24EBBE1-81FB-CE95-EB8B-444A61A47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D05422"/>
                </a:solidFill>
              </a:rPr>
              <a:t>Subjectieve</a:t>
            </a:r>
            <a:r>
              <a:rPr lang="nl-NL" dirty="0"/>
              <a:t> beleving van de cliënt staat centraal. Gedrag en belevingen worden door de persoon zelf veroorzaakt</a:t>
            </a:r>
          </a:p>
          <a:p>
            <a:r>
              <a:rPr lang="nl-NL" dirty="0"/>
              <a:t>Het bewustzijn in de zin van </a:t>
            </a:r>
            <a:r>
              <a:rPr lang="nl-NL" dirty="0">
                <a:solidFill>
                  <a:srgbClr val="D05422"/>
                </a:solidFill>
              </a:rPr>
              <a:t>‘een blik van binnenuit’ </a:t>
            </a:r>
            <a:r>
              <a:rPr lang="nl-NL" dirty="0"/>
              <a:t>staat centraal</a:t>
            </a:r>
          </a:p>
          <a:p>
            <a:r>
              <a:rPr lang="nl-NL" dirty="0"/>
              <a:t>Een persoon </a:t>
            </a:r>
            <a:r>
              <a:rPr lang="nl-NL" dirty="0">
                <a:solidFill>
                  <a:srgbClr val="D05422"/>
                </a:solidFill>
              </a:rPr>
              <a:t>ontwikkelt</a:t>
            </a:r>
            <a:r>
              <a:rPr lang="nl-NL" dirty="0"/>
              <a:t> en </a:t>
            </a:r>
            <a:r>
              <a:rPr lang="nl-NL" dirty="0">
                <a:solidFill>
                  <a:srgbClr val="D05422"/>
                </a:solidFill>
              </a:rPr>
              <a:t>groeit</a:t>
            </a:r>
            <a:r>
              <a:rPr lang="nl-NL" dirty="0"/>
              <a:t> levenslang 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67474C7-F27C-67DB-BD6F-5148F410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Uitgangspunten humanistische psychologie (1)</a:t>
            </a:r>
          </a:p>
        </p:txBody>
      </p:sp>
    </p:spTree>
    <p:extLst>
      <p:ext uri="{BB962C8B-B14F-4D97-AF65-F5344CB8AC3E}">
        <p14:creationId xmlns:p14="http://schemas.microsoft.com/office/powerpoint/2010/main" val="8440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41E94BB-0D86-A3A3-0D9B-F80D6D0AF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Gordon-methode</a:t>
            </a:r>
          </a:p>
          <a:p>
            <a:r>
              <a:rPr lang="nl-NL" dirty="0" err="1"/>
              <a:t>Gentle</a:t>
            </a:r>
            <a:r>
              <a:rPr lang="nl-NL" dirty="0"/>
              <a:t> teaching </a:t>
            </a:r>
          </a:p>
          <a:p>
            <a:r>
              <a:rPr lang="nl-NL" dirty="0" err="1"/>
              <a:t>Validation</a:t>
            </a:r>
            <a:r>
              <a:rPr lang="nl-NL" dirty="0"/>
              <a:t> </a:t>
            </a:r>
          </a:p>
          <a:p>
            <a:r>
              <a:rPr lang="nl-NL" dirty="0"/>
              <a:t>Zelfdeterminatietheorie</a:t>
            </a:r>
          </a:p>
          <a:p>
            <a:r>
              <a:rPr lang="nl-NL" dirty="0"/>
              <a:t>Motiverende gespreksvoering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12D82BD-470A-A739-B36A-57C766A0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Toepassingen in hulpverlening en opvoeding</a:t>
            </a:r>
          </a:p>
        </p:txBody>
      </p:sp>
    </p:spTree>
    <p:extLst>
      <p:ext uri="{BB962C8B-B14F-4D97-AF65-F5344CB8AC3E}">
        <p14:creationId xmlns:p14="http://schemas.microsoft.com/office/powerpoint/2010/main" val="11413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C620C49-3413-4D97-66B5-54BA240D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8496944" cy="4968552"/>
          </a:xfrm>
        </p:spPr>
        <p:txBody>
          <a:bodyPr/>
          <a:lstStyle/>
          <a:p>
            <a:r>
              <a:rPr lang="nl-NL" dirty="0"/>
              <a:t>‘Rogers’ toegepast in pedagogische situaties</a:t>
            </a:r>
          </a:p>
          <a:p>
            <a:r>
              <a:rPr lang="nl-NL" dirty="0"/>
              <a:t>Onvoorwaardelijke acceptatie is minder belangrijk</a:t>
            </a:r>
          </a:p>
          <a:p>
            <a:r>
              <a:rPr lang="nl-NL" dirty="0"/>
              <a:t>Nadruk op echtheid en actief luisteren</a:t>
            </a:r>
          </a:p>
          <a:p>
            <a:pPr lvl="1"/>
            <a:r>
              <a:rPr lang="nl-NL" dirty="0"/>
              <a:t>Bij actief luisteren is empathie belangrijk</a:t>
            </a:r>
          </a:p>
          <a:p>
            <a:r>
              <a:rPr lang="nl-NL" dirty="0"/>
              <a:t>Transparantie door ik-boodschappen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4CA2E3F-EC72-BF99-B634-E563EC7EB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Gordon-methode</a:t>
            </a:r>
          </a:p>
        </p:txBody>
      </p:sp>
      <p:pic>
        <p:nvPicPr>
          <p:cNvPr id="4" name="Afbeelding 3" descr="Afbeelding met tekst, poster, boek, grafische vormgeving&#10;&#10;Automatisch gegenereerde beschrijving">
            <a:extLst>
              <a:ext uri="{FF2B5EF4-FFF2-40B4-BE49-F238E27FC236}">
                <a16:creationId xmlns:a16="http://schemas.microsoft.com/office/drawing/2014/main" id="{1A35C1C3-C3C9-D58C-074A-EE787F662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307" y="1484784"/>
            <a:ext cx="2857333" cy="43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6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CAF1202-C859-756F-4D39-E69F1AF0D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8208912" cy="4968552"/>
          </a:xfrm>
        </p:spPr>
        <p:txBody>
          <a:bodyPr/>
          <a:lstStyle/>
          <a:p>
            <a:r>
              <a:rPr lang="nl-NL" dirty="0"/>
              <a:t>‘Rogers’ toegepast in zorg voor mensen met verstandelijke beperking</a:t>
            </a:r>
          </a:p>
          <a:p>
            <a:r>
              <a:rPr lang="nl-NL" dirty="0"/>
              <a:t>Combinatie met </a:t>
            </a:r>
            <a:r>
              <a:rPr lang="nl-NL" dirty="0" err="1"/>
              <a:t>Bowlby</a:t>
            </a:r>
            <a:r>
              <a:rPr lang="nl-NL" dirty="0"/>
              <a:t> (hechting)</a:t>
            </a:r>
          </a:p>
          <a:p>
            <a:r>
              <a:rPr lang="nl-NL" dirty="0"/>
              <a:t>Nadruk op </a:t>
            </a:r>
            <a:r>
              <a:rPr lang="nl-NL" dirty="0" err="1"/>
              <a:t>samen-leven</a:t>
            </a:r>
            <a:r>
              <a:rPr lang="nl-NL" dirty="0"/>
              <a:t> en verbondenheid</a:t>
            </a:r>
          </a:p>
          <a:p>
            <a:r>
              <a:rPr lang="nl-NL" dirty="0"/>
              <a:t>Acceptatie, affectie, tolerantie en warmte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F87F661-DD3C-73FE-B98B-25B9E9A6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Gentle</a:t>
            </a:r>
            <a:r>
              <a:rPr lang="nl-NL" dirty="0"/>
              <a:t> teaching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2210FA6-60E4-058C-A583-84F7F141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194" y="1484784"/>
            <a:ext cx="2624586" cy="417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9B162F7-7D22-5C2B-A6FC-18666477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8136904" cy="4968552"/>
          </a:xfrm>
        </p:spPr>
        <p:txBody>
          <a:bodyPr/>
          <a:lstStyle/>
          <a:p>
            <a:r>
              <a:rPr lang="nl-NL" dirty="0"/>
              <a:t>Ontwikkeld door Naomi Feil</a:t>
            </a:r>
          </a:p>
          <a:p>
            <a:r>
              <a:rPr lang="nl-NL" dirty="0"/>
              <a:t>‘Rogers’ toegepast op mensen met dementie</a:t>
            </a:r>
          </a:p>
          <a:p>
            <a:r>
              <a:rPr lang="nl-NL" dirty="0"/>
              <a:t>Nadruk op acceptatie en empathie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2E06AB-DAA8-CBA9-2796-B8E3B117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Validation</a:t>
            </a:r>
            <a:r>
              <a:rPr lang="nl-NL" dirty="0"/>
              <a:t>-methode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EB0DA5-EF99-3EB5-7DEF-2736E3706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304" y="1484784"/>
            <a:ext cx="2930995" cy="42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0014D6E-CA61-E243-1113-860415E19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6840760" cy="4968552"/>
          </a:xfrm>
        </p:spPr>
        <p:txBody>
          <a:bodyPr/>
          <a:lstStyle/>
          <a:p>
            <a:r>
              <a:rPr lang="nl-NL" dirty="0"/>
              <a:t>Drie psychologische basisbehoeften</a:t>
            </a:r>
          </a:p>
          <a:p>
            <a:pPr lvl="1"/>
            <a:r>
              <a:rPr lang="nl-NL" dirty="0"/>
              <a:t>Autonomie</a:t>
            </a:r>
          </a:p>
          <a:p>
            <a:pPr lvl="2"/>
            <a:r>
              <a:rPr lang="nl-NL" dirty="0"/>
              <a:t>Iets doen omdat je het zelf wilt</a:t>
            </a:r>
          </a:p>
          <a:p>
            <a:pPr lvl="1"/>
            <a:r>
              <a:rPr lang="nl-NL" dirty="0"/>
              <a:t>Verbondenheid</a:t>
            </a:r>
          </a:p>
          <a:p>
            <a:pPr lvl="2"/>
            <a:r>
              <a:rPr lang="nl-NL" dirty="0"/>
              <a:t>Geaccepteerd willen worden zoals je bent </a:t>
            </a:r>
          </a:p>
          <a:p>
            <a:pPr lvl="1"/>
            <a:r>
              <a:rPr lang="nl-NL" dirty="0"/>
              <a:t>Competentie</a:t>
            </a:r>
          </a:p>
          <a:p>
            <a:pPr lvl="2"/>
            <a:r>
              <a:rPr lang="nl-NL" dirty="0"/>
              <a:t>Willen ervaren dat je iets goed kunt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2C7298-414C-27F4-8D7F-1E06A2CC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Zelfdeterminatietheorie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669F677-C82F-8850-5C2D-13DF8A48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1484784"/>
            <a:ext cx="452474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9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7A9C4EA-44B2-2B3C-5608-942C99DAD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7776864" cy="4968552"/>
          </a:xfrm>
        </p:spPr>
        <p:txBody>
          <a:bodyPr/>
          <a:lstStyle/>
          <a:p>
            <a:r>
              <a:rPr lang="nl-NL" dirty="0"/>
              <a:t>Toepassing van gesprekstechnieken bij motivatieproblemen</a:t>
            </a:r>
          </a:p>
          <a:p>
            <a:r>
              <a:rPr lang="nl-NL" dirty="0"/>
              <a:t>Ooit gestart in de verslavingszorg</a:t>
            </a:r>
          </a:p>
          <a:p>
            <a:pPr lvl="1"/>
            <a:r>
              <a:rPr lang="nl-NL" dirty="0"/>
              <a:t>Maar nu breder toegepast</a:t>
            </a:r>
          </a:p>
          <a:p>
            <a:r>
              <a:rPr lang="nl-NL" dirty="0"/>
              <a:t>Centrale begrippen/methoden</a:t>
            </a:r>
          </a:p>
          <a:p>
            <a:pPr lvl="1"/>
            <a:r>
              <a:rPr lang="nl-NL" dirty="0"/>
              <a:t>Empathie</a:t>
            </a:r>
          </a:p>
          <a:p>
            <a:pPr lvl="1"/>
            <a:r>
              <a:rPr lang="nl-NL" dirty="0"/>
              <a:t>Discrepantie (incongruentie)</a:t>
            </a:r>
          </a:p>
          <a:p>
            <a:pPr lvl="1"/>
            <a:r>
              <a:rPr lang="nl-NL" dirty="0"/>
              <a:t>Judoën bij weerstand</a:t>
            </a:r>
          </a:p>
          <a:p>
            <a:pPr lvl="1"/>
            <a:r>
              <a:rPr lang="nl-NL" dirty="0"/>
              <a:t>Geloof houden in persoonlijke effectiviteit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22D5EF-D08E-8EE9-9EB7-96DFB865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Motiverende gespreksvoering</a:t>
            </a:r>
          </a:p>
        </p:txBody>
      </p:sp>
      <p:pic>
        <p:nvPicPr>
          <p:cNvPr id="5" name="Afbeelding 4" descr="Afbeelding met tekst, schermopname, grafische vormgeving, Graphics&#10;&#10;Automatisch gegenereerde beschrijving">
            <a:extLst>
              <a:ext uri="{FF2B5EF4-FFF2-40B4-BE49-F238E27FC236}">
                <a16:creationId xmlns:a16="http://schemas.microsoft.com/office/drawing/2014/main" id="{FC35DE2F-0324-B836-D675-AC398A1BB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74" y="1268760"/>
            <a:ext cx="1770264" cy="250214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6F71F6A-CAFB-C357-4BBA-70377FFD0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174" y="3933056"/>
            <a:ext cx="3030431" cy="20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7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D694BD7-80E6-0797-8EDE-EA81C02E9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521280" cy="4968552"/>
          </a:xfrm>
        </p:spPr>
        <p:txBody>
          <a:bodyPr/>
          <a:lstStyle/>
          <a:p>
            <a:r>
              <a:rPr lang="nl-NL" dirty="0"/>
              <a:t>Te weinig aandacht voor sociale en genetische invloeden op gedrag</a:t>
            </a:r>
          </a:p>
          <a:p>
            <a:pPr lvl="1"/>
            <a:r>
              <a:rPr lang="nl-NL" dirty="0"/>
              <a:t>In de positieve psychologie wordt dit gecorrigeerd</a:t>
            </a:r>
          </a:p>
          <a:p>
            <a:r>
              <a:rPr lang="nl-NL" dirty="0"/>
              <a:t>Te optimistische visie over innerlijke goedheid</a:t>
            </a:r>
          </a:p>
          <a:p>
            <a:r>
              <a:rPr lang="nl-NL" dirty="0"/>
              <a:t>Empathie heeft zijn grenzen</a:t>
            </a:r>
          </a:p>
          <a:p>
            <a:r>
              <a:rPr lang="nl-NL" dirty="0"/>
              <a:t>Lastig te combineren met onderzoek naar effectiviteit</a:t>
            </a:r>
          </a:p>
          <a:p>
            <a:pPr lvl="1"/>
            <a:r>
              <a:rPr lang="nl-NL" dirty="0"/>
              <a:t>Dit geldt niet voor de positieve psychologie, de </a:t>
            </a:r>
            <a:r>
              <a:rPr lang="nl-NL" dirty="0">
                <a:latin typeface="+mj-lt"/>
                <a:ea typeface="+mj-ea"/>
                <a:cs typeface="+mj-cs"/>
              </a:rPr>
              <a:t>zelfdeterminatietheorie</a:t>
            </a:r>
            <a:r>
              <a:rPr lang="nl-NL" dirty="0"/>
              <a:t> en motiverende gespreksvoering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D41B7C-A3D7-FD52-23D9-530879BF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Kanttekeningen</a:t>
            </a:r>
          </a:p>
        </p:txBody>
      </p:sp>
    </p:spTree>
    <p:extLst>
      <p:ext uri="{BB962C8B-B14F-4D97-AF65-F5344CB8AC3E}">
        <p14:creationId xmlns:p14="http://schemas.microsoft.com/office/powerpoint/2010/main" val="405183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42CA1D1-B740-DBEB-E117-C2FCAA3B9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521280" cy="4968552"/>
          </a:xfrm>
        </p:spPr>
        <p:txBody>
          <a:bodyPr/>
          <a:lstStyle/>
          <a:p>
            <a:r>
              <a:rPr lang="nl-NL" dirty="0"/>
              <a:t>Mensen zijn zelf </a:t>
            </a:r>
            <a:r>
              <a:rPr lang="nl-NL" dirty="0">
                <a:solidFill>
                  <a:srgbClr val="D05422"/>
                </a:solidFill>
              </a:rPr>
              <a:t>verantwoordelijk</a:t>
            </a:r>
            <a:r>
              <a:rPr lang="nl-NL" dirty="0"/>
              <a:t> voor hun leven. Een mens wil zichzelf realiseren</a:t>
            </a:r>
          </a:p>
          <a:p>
            <a:r>
              <a:rPr lang="nl-NL" dirty="0"/>
              <a:t>Ervaringen uit het </a:t>
            </a:r>
            <a:r>
              <a:rPr lang="nl-NL" dirty="0">
                <a:solidFill>
                  <a:srgbClr val="D05422"/>
                </a:solidFill>
              </a:rPr>
              <a:t>hier-en-nu</a:t>
            </a:r>
            <a:r>
              <a:rPr lang="nl-NL" dirty="0"/>
              <a:t> staan centraal</a:t>
            </a:r>
          </a:p>
          <a:p>
            <a:r>
              <a:rPr lang="nl-NL" dirty="0"/>
              <a:t>De mens is </a:t>
            </a:r>
            <a:r>
              <a:rPr lang="nl-NL" dirty="0">
                <a:solidFill>
                  <a:srgbClr val="D05422"/>
                </a:solidFill>
              </a:rPr>
              <a:t>één geheel</a:t>
            </a:r>
          </a:p>
          <a:p>
            <a:r>
              <a:rPr lang="nl-NL" dirty="0"/>
              <a:t>Doel van de psychotherapie is iemand bevrijden van eventuele zaken die diens groei belemmeren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3C96B9A-45CE-AA07-7F89-CC39D3951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Uitgangspunten humanistische psychologie (2)</a:t>
            </a:r>
          </a:p>
        </p:txBody>
      </p:sp>
    </p:spTree>
    <p:extLst>
      <p:ext uri="{BB962C8B-B14F-4D97-AF65-F5344CB8AC3E}">
        <p14:creationId xmlns:p14="http://schemas.microsoft.com/office/powerpoint/2010/main" val="38509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6D68F64-94D7-DC92-50F2-2A0EE9E68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8784976" cy="5112568"/>
          </a:xfrm>
        </p:spPr>
        <p:txBody>
          <a:bodyPr/>
          <a:lstStyle/>
          <a:p>
            <a:r>
              <a:rPr lang="nl-NL" sz="3100" dirty="0"/>
              <a:t>Start rond 1960</a:t>
            </a:r>
          </a:p>
          <a:p>
            <a:r>
              <a:rPr lang="nl-NL" sz="3100" dirty="0"/>
              <a:t>Korte bloeiperiode tot in de zeventiger jaren </a:t>
            </a:r>
          </a:p>
          <a:p>
            <a:pPr lvl="1"/>
            <a:r>
              <a:rPr lang="nl-NL" sz="2500" dirty="0"/>
              <a:t>Maar </a:t>
            </a:r>
            <a:r>
              <a:rPr lang="nl-NL" sz="2500" dirty="0">
                <a:solidFill>
                  <a:srgbClr val="D05422"/>
                </a:solidFill>
              </a:rPr>
              <a:t>nog steeds invloedrijk</a:t>
            </a:r>
          </a:p>
          <a:p>
            <a:pPr lvl="1"/>
            <a:r>
              <a:rPr lang="nl-NL" sz="2500" dirty="0"/>
              <a:t>Kent nieuwe ontwikkelingen zoals de </a:t>
            </a:r>
            <a:r>
              <a:rPr lang="nl-NL" sz="2500" dirty="0">
                <a:solidFill>
                  <a:srgbClr val="D05422"/>
                </a:solidFill>
              </a:rPr>
              <a:t>positieve psychologie </a:t>
            </a:r>
          </a:p>
          <a:p>
            <a:r>
              <a:rPr lang="nl-NL" sz="3100" dirty="0"/>
              <a:t>Bouwt voort op humanisme, existentialisme en gestaltpsychologie</a:t>
            </a:r>
          </a:p>
          <a:p>
            <a:r>
              <a:rPr lang="nl-NL" sz="3100" dirty="0"/>
              <a:t>Presenteerde zichzelf als </a:t>
            </a:r>
            <a:r>
              <a:rPr lang="nl-NL" sz="3100" dirty="0">
                <a:solidFill>
                  <a:srgbClr val="D05422"/>
                </a:solidFill>
              </a:rPr>
              <a:t>‘derde weg’</a:t>
            </a:r>
          </a:p>
          <a:p>
            <a:r>
              <a:rPr lang="nl-NL" sz="3100" dirty="0"/>
              <a:t>Twee belangrijke namen:</a:t>
            </a:r>
          </a:p>
          <a:p>
            <a:pPr lvl="1"/>
            <a:r>
              <a:rPr lang="nl-NL" sz="2500" dirty="0"/>
              <a:t>C. Rogers</a:t>
            </a:r>
          </a:p>
          <a:p>
            <a:pPr lvl="1"/>
            <a:r>
              <a:rPr lang="nl-NL" sz="2500" dirty="0"/>
              <a:t>A. Maslow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70BD8C3-F9E5-AADD-B7C4-0ED6672B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Geschiedenis humanistische psychologie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461C874-0DD7-DA00-AA0B-C20B40ED1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724" y="1348811"/>
            <a:ext cx="1556852" cy="234996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1F90D55-AE66-DBD4-93C2-133E3F964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541" y="3832497"/>
            <a:ext cx="1863035" cy="234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61FD0B0-8CC3-D8F3-9DA2-9A56CD573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D05422"/>
                </a:solidFill>
              </a:rPr>
              <a:t>Optimisme</a:t>
            </a:r>
            <a:r>
              <a:rPr lang="nl-NL" dirty="0"/>
              <a:t>. Iemand kan groeien. De mogelijkheden daartoe heeft iemand in eigen hand.</a:t>
            </a:r>
          </a:p>
          <a:p>
            <a:pPr lvl="1"/>
            <a:r>
              <a:rPr lang="nl-NL" dirty="0"/>
              <a:t>Mens is wel van nature sociaal: gericht op anderen</a:t>
            </a:r>
          </a:p>
          <a:p>
            <a:r>
              <a:rPr lang="nl-NL" dirty="0"/>
              <a:t>Authentieke, </a:t>
            </a:r>
            <a:r>
              <a:rPr lang="nl-NL" dirty="0">
                <a:solidFill>
                  <a:srgbClr val="D05422"/>
                </a:solidFill>
              </a:rPr>
              <a:t>subjectieve gevoelens</a:t>
            </a:r>
            <a:r>
              <a:rPr lang="nl-NL" dirty="0">
                <a:solidFill>
                  <a:srgbClr val="FC5614"/>
                </a:solidFill>
              </a:rPr>
              <a:t> </a:t>
            </a:r>
            <a:r>
              <a:rPr lang="nl-NL" dirty="0"/>
              <a:t>vormen de essentie van een persoon</a:t>
            </a:r>
          </a:p>
          <a:p>
            <a:r>
              <a:rPr lang="nl-NL" dirty="0"/>
              <a:t>Er bestaan verschillen tussen </a:t>
            </a:r>
            <a:r>
              <a:rPr lang="nl-NL" dirty="0">
                <a:solidFill>
                  <a:srgbClr val="D05422"/>
                </a:solidFill>
              </a:rPr>
              <a:t>kinderen</a:t>
            </a:r>
            <a:r>
              <a:rPr lang="nl-NL" dirty="0"/>
              <a:t> en </a:t>
            </a:r>
            <a:r>
              <a:rPr lang="nl-NL" dirty="0">
                <a:solidFill>
                  <a:srgbClr val="D05422"/>
                </a:solidFill>
              </a:rPr>
              <a:t>volwassenen</a:t>
            </a:r>
          </a:p>
          <a:p>
            <a:pPr lvl="1"/>
            <a:r>
              <a:rPr lang="nl-NL" dirty="0"/>
              <a:t>Een kind is van nature goed</a:t>
            </a:r>
          </a:p>
          <a:p>
            <a:pPr lvl="1"/>
            <a:r>
              <a:rPr lang="nl-NL" dirty="0"/>
              <a:t>Onechtheid ontstaat als reactie op wensen van opvoeders</a:t>
            </a:r>
          </a:p>
          <a:p>
            <a:r>
              <a:rPr lang="nl-NL" dirty="0">
                <a:solidFill>
                  <a:srgbClr val="D05422"/>
                </a:solidFill>
              </a:rPr>
              <a:t>Dieren</a:t>
            </a:r>
            <a:r>
              <a:rPr lang="nl-NL" dirty="0"/>
              <a:t> zijn wezenlijk anders dan </a:t>
            </a:r>
            <a:r>
              <a:rPr lang="nl-NL" dirty="0">
                <a:solidFill>
                  <a:srgbClr val="D05422"/>
                </a:solidFill>
              </a:rPr>
              <a:t>mensen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9C65F5-3885-210A-18D0-BD214E3E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Mensbeeld in de humanistische psychologie</a:t>
            </a:r>
          </a:p>
        </p:txBody>
      </p:sp>
    </p:spTree>
    <p:extLst>
      <p:ext uri="{BB962C8B-B14F-4D97-AF65-F5344CB8AC3E}">
        <p14:creationId xmlns:p14="http://schemas.microsoft.com/office/powerpoint/2010/main" val="400319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129B356-0D1D-FED2-63B0-748A86A58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Mensbeeld</a:t>
            </a:r>
          </a:p>
          <a:p>
            <a:pPr lvl="1"/>
            <a:r>
              <a:rPr lang="nl-NL" dirty="0">
                <a:solidFill>
                  <a:srgbClr val="D05422"/>
                </a:solidFill>
              </a:rPr>
              <a:t>Personalistisch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De mens zelf is de centrale factor bij het vormgeven van diens leven</a:t>
            </a:r>
          </a:p>
          <a:p>
            <a:r>
              <a:rPr lang="nl-NL" dirty="0" err="1"/>
              <a:t>Biopsychosociale</a:t>
            </a:r>
            <a:r>
              <a:rPr lang="nl-NL" dirty="0"/>
              <a:t> model</a:t>
            </a:r>
          </a:p>
          <a:p>
            <a:pPr lvl="1"/>
            <a:r>
              <a:rPr lang="nl-NL" dirty="0"/>
              <a:t>Totaliteit, </a:t>
            </a:r>
            <a:r>
              <a:rPr lang="nl-NL" dirty="0">
                <a:solidFill>
                  <a:srgbClr val="D05422"/>
                </a:solidFill>
              </a:rPr>
              <a:t>de mens als één geheel </a:t>
            </a:r>
            <a:r>
              <a:rPr lang="nl-NL" dirty="0"/>
              <a:t>wordt centraal gesteld</a:t>
            </a:r>
          </a:p>
          <a:p>
            <a:pPr lvl="2"/>
            <a:r>
              <a:rPr lang="nl-NL" dirty="0"/>
              <a:t>De sociale en biologische invloeden worden echter niet uitgewerkt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82DBD1A-2CCE-4AEB-920B-0D5643C7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Indeling van de humanistische psychologie</a:t>
            </a:r>
          </a:p>
        </p:txBody>
      </p:sp>
    </p:spTree>
    <p:extLst>
      <p:ext uri="{BB962C8B-B14F-4D97-AF65-F5344CB8AC3E}">
        <p14:creationId xmlns:p14="http://schemas.microsoft.com/office/powerpoint/2010/main" val="32852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1FC057E-1117-25C4-5EEA-C51E2244A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Uitgangspunten</a:t>
            </a:r>
          </a:p>
          <a:p>
            <a:pPr lvl="1"/>
            <a:r>
              <a:rPr lang="nl-NL" dirty="0"/>
              <a:t>Motivaties kennen een hiërarchie</a:t>
            </a:r>
          </a:p>
          <a:p>
            <a:pPr lvl="1"/>
            <a:r>
              <a:rPr lang="nl-NL" dirty="0"/>
              <a:t>Doelgericht gedrag is kenmerkend aan de mens</a:t>
            </a:r>
          </a:p>
          <a:p>
            <a:pPr lvl="1"/>
            <a:r>
              <a:rPr lang="nl-NL" dirty="0"/>
              <a:t>Mensen streven naar zelfactualisatie als andere behoeften zijn verwezenlijkt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752E682-282D-4B9B-BF22-FC9C8D34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Motivatietheorie van Maslow</a:t>
            </a:r>
          </a:p>
        </p:txBody>
      </p:sp>
    </p:spTree>
    <p:extLst>
      <p:ext uri="{BB962C8B-B14F-4D97-AF65-F5344CB8AC3E}">
        <p14:creationId xmlns:p14="http://schemas.microsoft.com/office/powerpoint/2010/main" val="308553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93B8304-EB40-7BF9-AC26-6FC50245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Piramide van Maslow</a:t>
            </a:r>
          </a:p>
        </p:txBody>
      </p:sp>
      <p:pic>
        <p:nvPicPr>
          <p:cNvPr id="6" name="Tijdelijke aanduiding voor inhoud 5" descr="Afbeelding met tekst, schermopname, tekenfilm, ontwerp&#10;&#10;Automatisch gegenereerde beschrijving">
            <a:extLst>
              <a:ext uri="{FF2B5EF4-FFF2-40B4-BE49-F238E27FC236}">
                <a16:creationId xmlns:a16="http://schemas.microsoft.com/office/drawing/2014/main" id="{234C59E0-346E-CAE3-4863-FFCDE0946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33" y="1124744"/>
            <a:ext cx="8629734" cy="4967287"/>
          </a:xfrm>
        </p:spPr>
      </p:pic>
    </p:spTree>
    <p:extLst>
      <p:ext uri="{BB962C8B-B14F-4D97-AF65-F5344CB8AC3E}">
        <p14:creationId xmlns:p14="http://schemas.microsoft.com/office/powerpoint/2010/main" val="638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9999E2D-4D33-B66A-B977-90EA20165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737304" cy="4968552"/>
          </a:xfrm>
        </p:spPr>
        <p:txBody>
          <a:bodyPr/>
          <a:lstStyle/>
          <a:p>
            <a:r>
              <a:rPr lang="nl-NL" dirty="0"/>
              <a:t>De piramide is een interpretatie van de theorie van Maslow. Niet door hemzelf gemaakt</a:t>
            </a:r>
          </a:p>
          <a:p>
            <a:r>
              <a:rPr lang="nl-NL" dirty="0"/>
              <a:t>Er kunnen wel degelijk meerdere behoeften tegelijk actief zijn</a:t>
            </a:r>
          </a:p>
          <a:p>
            <a:r>
              <a:rPr lang="nl-NL" dirty="0"/>
              <a:t>Piramide benadrukt individualisme. Is nogal ‘westers’ en ‘wit’</a:t>
            </a:r>
          </a:p>
          <a:p>
            <a:r>
              <a:rPr lang="nl-NL" dirty="0"/>
              <a:t>Later in zijn leven benadrukt Maslow </a:t>
            </a:r>
            <a:br>
              <a:rPr lang="nl-NL" dirty="0"/>
            </a:br>
            <a:r>
              <a:rPr lang="nl-NL" dirty="0"/>
              <a:t>als ‘hoogste doel’: ‘</a:t>
            </a:r>
            <a:r>
              <a:rPr lang="nl-NL" dirty="0" err="1"/>
              <a:t>zelfoverstijging</a:t>
            </a:r>
            <a:r>
              <a:rPr lang="nl-NL" dirty="0"/>
              <a:t>’, </a:t>
            </a:r>
            <a:br>
              <a:rPr lang="nl-NL" dirty="0"/>
            </a:br>
            <a:r>
              <a:rPr lang="nl-NL" dirty="0"/>
              <a:t>‘anderen helpen bij zelfontplooiing’ </a:t>
            </a:r>
            <a:br>
              <a:rPr lang="nl-NL" dirty="0"/>
            </a:br>
            <a:r>
              <a:rPr lang="nl-NL" dirty="0"/>
              <a:t>en ‘zingeving’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833F629-3F1B-E43D-8D8B-80064F1E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Piramide van Maslow: kritiek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0A14A9A-41D6-ECA3-8DC3-8433F20C7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3501008"/>
            <a:ext cx="3890725" cy="27051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68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1">
  <a:themeElements>
    <a:clrScheme name="sjabloon coutinh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jabloon coutinh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987425" marR="0" indent="2667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Char char="•"/>
          <a:tabLst/>
          <a:defRPr kumimoji="0" lang="nl-NL" sz="3000" b="0" i="0" u="none" strike="noStrike" cap="none" normalizeH="0" baseline="0">
            <a:ln>
              <a:noFill/>
            </a:ln>
            <a:solidFill>
              <a:srgbClr val="602559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987425" marR="0" indent="2667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Char char="•"/>
          <a:tabLst/>
          <a:defRPr kumimoji="0" lang="nl-NL" sz="3000" b="0" i="0" u="none" strike="noStrike" cap="none" normalizeH="0" baseline="0">
            <a:ln>
              <a:noFill/>
            </a:ln>
            <a:solidFill>
              <a:srgbClr val="602559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jabloon coutinh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a1" id="{5EA91AE3-FCA0-4D27-9294-8AC33F863CF2}" vid="{AF8D7A38-9E6E-4A89-9B3C-16949DEDC66B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ppt palet</Template>
  <TotalTime>1234</TotalTime>
  <Words>944</Words>
  <Application>Microsoft Office PowerPoint</Application>
  <PresentationFormat>Breedbeeld</PresentationFormat>
  <Paragraphs>148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Wingdings</vt:lpstr>
      <vt:lpstr>Thema1</vt:lpstr>
      <vt:lpstr>PowerPoint-presentatie</vt:lpstr>
      <vt:lpstr>Uitgangspunten humanistische psychologie (1)</vt:lpstr>
      <vt:lpstr>Uitgangspunten humanistische psychologie (2)</vt:lpstr>
      <vt:lpstr>Geschiedenis humanistische psychologie</vt:lpstr>
      <vt:lpstr>Mensbeeld in de humanistische psychologie</vt:lpstr>
      <vt:lpstr>Indeling van de humanistische psychologie</vt:lpstr>
      <vt:lpstr>Motivatietheorie van Maslow</vt:lpstr>
      <vt:lpstr>Piramide van Maslow</vt:lpstr>
      <vt:lpstr>Piramide van Maslow: kritiek</vt:lpstr>
      <vt:lpstr>Rogers: persoonlijkheidstheorie</vt:lpstr>
      <vt:lpstr>Rogers: persoonlijkheidstheorie</vt:lpstr>
      <vt:lpstr>Rogers: drie grondhoudingen</vt:lpstr>
      <vt:lpstr>De benadering van Gendlin</vt:lpstr>
      <vt:lpstr>Nieuwe ontwikkelingen in rogeriaanse hulpverlening</vt:lpstr>
      <vt:lpstr>Positieve psychologie</vt:lpstr>
      <vt:lpstr>Positieve psychologie: floreren</vt:lpstr>
      <vt:lpstr>Positieve psychologie: veel boeken</vt:lpstr>
      <vt:lpstr>Verankering in veel hulpverleningsmethoden</vt:lpstr>
      <vt:lpstr>Psychische stoornissen</vt:lpstr>
      <vt:lpstr>Toepassingen in hulpverlening en opvoeding</vt:lpstr>
      <vt:lpstr>Gordon-methode</vt:lpstr>
      <vt:lpstr>Gentle teaching</vt:lpstr>
      <vt:lpstr>Validation-methode</vt:lpstr>
      <vt:lpstr>Zelfdeterminatietheorie</vt:lpstr>
      <vt:lpstr>Motiverende gespreksvoering</vt:lpstr>
      <vt:lpstr>Kanttekeningen</vt:lpstr>
    </vt:vector>
  </TitlesOfParts>
  <Company>Uitgeverij Coutinho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deze dia</dc:title>
  <dc:creator>Simone Baddou</dc:creator>
  <cp:lastModifiedBy>Louise Prompers</cp:lastModifiedBy>
  <cp:revision>32</cp:revision>
  <dcterms:created xsi:type="dcterms:W3CDTF">2008-05-29T12:51:00Z</dcterms:created>
  <dcterms:modified xsi:type="dcterms:W3CDTF">2024-04-20T18:00:02Z</dcterms:modified>
</cp:coreProperties>
</file>