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2" r:id="rId17"/>
    <p:sldId id="298" r:id="rId18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000" kern="1200">
        <a:solidFill>
          <a:srgbClr val="602559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85865-A332-EBBD-7C03-AC17F8FE4FB0}" name="Louise Prompers" initials="LP" userId="S::prompers@coutinho.nl::3b171151-0384-416b-9480-d3148e17f0aa" providerId="AD"/>
  <p188:author id="{CE9D8A89-4463-BF0D-7FE5-A984721E9119}" name="Jakop Rigter" initials="JR" userId="6021af2791c4553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422"/>
    <a:srgbClr val="1B4381"/>
    <a:srgbClr val="231E99"/>
    <a:srgbClr val="F8EBCD"/>
    <a:srgbClr val="BEA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1" autoAdjust="0"/>
    <p:restoredTop sz="94660"/>
  </p:normalViewPr>
  <p:slideViewPr>
    <p:cSldViewPr>
      <p:cViewPr varScale="1">
        <p:scale>
          <a:sx n="59" d="100"/>
          <a:sy n="59" d="100"/>
        </p:scale>
        <p:origin x="32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DD392CC-8B09-5528-C901-E049F9088D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3D1E9E5-248A-2FF3-D902-30EA26C8A7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31B715-574F-4D94-8CAF-9DAD66019EA0}" type="datetimeFigureOut">
              <a:rPr lang="nl-NL" altLang="nl-NL"/>
              <a:pPr/>
              <a:t>6-5-2024</a:t>
            </a:fld>
            <a:endParaRPr lang="nl-NL" altLang="nl-NL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AF4B9493-71A1-9911-0489-D2559EC0EF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3FC32018-70A3-93FD-54BB-29AD81FE02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A6B50FAC-C94E-567C-FCA7-FE1A79EFB5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FCFA678C-91E5-8468-39BB-6AEFCDEFA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7C62B8-1898-4A1D-B5CC-BD370351AD17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9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120717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3985" y="1268760"/>
            <a:ext cx="2518833" cy="4968552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1133" y="1268760"/>
            <a:ext cx="7359651" cy="496855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3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nl-NL" noProof="0"/>
              <a:t>Klik op het pictogram als u een tabel wilt toevoegen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D9CBF2-E7F0-DCFE-2972-C827D0C7D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616BF-6917-3861-C6AE-54F0A9D78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67E23-0480-0725-B273-1E24F7474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DB240-89B6-4B6E-B33F-E6110AF97D2E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0580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190326"/>
            <a:ext cx="10153127" cy="646386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401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480789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67" y="1556792"/>
            <a:ext cx="4938184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6054" y="1556792"/>
            <a:ext cx="49403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1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4" y="189583"/>
            <a:ext cx="9698633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89583"/>
            <a:ext cx="9120717" cy="7191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5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3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96752"/>
            <a:ext cx="4011084" cy="8020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96753"/>
            <a:ext cx="6815667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88841"/>
            <a:ext cx="4011084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851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6916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131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124744"/>
            <a:ext cx="1159328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  <a:endParaRPr lang="en-US" altLang="nl-NL" dirty="0"/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1" y="0"/>
            <a:ext cx="225636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Tx/>
              <a:buChar char="•"/>
              <a:defRPr/>
            </a:pPr>
            <a:endParaRPr lang="en-US" altLang="nl-NL" sz="3000"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47660" y="6453336"/>
            <a:ext cx="1295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60255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6C53067-D269-4B43-B693-49A4E38C259A}" type="slidenum">
              <a:rPr lang="nl-NL" altLang="nl-NL" sz="1100" smtClean="0">
                <a:solidFill>
                  <a:schemeClr val="tx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nl-NL" altLang="nl-NL" sz="1100" dirty="0">
                <a:solidFill>
                  <a:schemeClr val="tx1"/>
                </a:solidFill>
              </a:rPr>
              <a:t> van 17</a:t>
            </a:r>
          </a:p>
        </p:txBody>
      </p:sp>
    </p:spTree>
    <p:extLst>
      <p:ext uri="{BB962C8B-B14F-4D97-AF65-F5344CB8AC3E}">
        <p14:creationId xmlns:p14="http://schemas.microsoft.com/office/powerpoint/2010/main" val="336941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34743"/>
          </a:solidFill>
          <a:latin typeface="Calibri" pitchFamily="34" charset="0"/>
        </a:defRPr>
      </a:lvl9pPr>
    </p:titleStyle>
    <p:bodyStyle>
      <a:lvl1pPr marL="358775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Font typeface="Arial" panose="020B0604020202020204" pitchFamily="3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76325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5100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793875" indent="-358775" algn="l" rtl="0" eaLnBrk="1" fontAlgn="base" hangingPunct="1">
        <a:spcBef>
          <a:spcPts val="0"/>
        </a:spcBef>
        <a:spcAft>
          <a:spcPts val="600"/>
        </a:spcAft>
        <a:buClr>
          <a:schemeClr val="tx1"/>
        </a:buClr>
        <a:buSzPct val="80000"/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3775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4232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4689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5146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D9A75EC-2310-D323-673F-BCB8FEC0B191}"/>
              </a:ext>
            </a:extLst>
          </p:cNvPr>
          <p:cNvSpPr txBox="1">
            <a:spLocks/>
          </p:cNvSpPr>
          <p:nvPr/>
        </p:nvSpPr>
        <p:spPr>
          <a:xfrm>
            <a:off x="1066800" y="1412777"/>
            <a:ext cx="10363200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nl-NL" sz="5400" kern="0" dirty="0">
                <a:solidFill>
                  <a:srgbClr val="D05422"/>
                </a:solidFill>
              </a:rPr>
              <a:t>9</a:t>
            </a:r>
            <a:r>
              <a:rPr lang="nl-NL" kern="0" dirty="0">
                <a:solidFill>
                  <a:schemeClr val="tx1"/>
                </a:solidFill>
              </a:rPr>
              <a:t> Epiloog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4D3809-3A15-4DA8-B448-F5E306FB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1952837"/>
            <a:ext cx="5869345" cy="40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C88465D-0AD0-00B2-20B0-F927A5BF6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593288" cy="4968552"/>
          </a:xfrm>
        </p:spPr>
        <p:txBody>
          <a:bodyPr/>
          <a:lstStyle/>
          <a:p>
            <a:r>
              <a:rPr lang="nl-NL" dirty="0">
                <a:solidFill>
                  <a:srgbClr val="D05422"/>
                </a:solidFill>
              </a:rPr>
              <a:t>Non-specifieke factoren </a:t>
            </a:r>
            <a:r>
              <a:rPr lang="nl-NL" dirty="0"/>
              <a:t>zijn veel belangrijker dan specifieke factoren</a:t>
            </a:r>
          </a:p>
          <a:p>
            <a:r>
              <a:rPr lang="nl-NL" dirty="0"/>
              <a:t>Ingrediënten die alle psychotherapievormen gemeen hebben</a:t>
            </a:r>
          </a:p>
          <a:p>
            <a:pPr lvl="1"/>
            <a:r>
              <a:rPr lang="nl-NL" dirty="0">
                <a:solidFill>
                  <a:srgbClr val="D05422"/>
                </a:solidFill>
              </a:rPr>
              <a:t>Relatie</a:t>
            </a:r>
            <a:r>
              <a:rPr lang="nl-NL" dirty="0"/>
              <a:t> is intens, emotioneel geladen, vertrouwelijk en afhankelijk</a:t>
            </a:r>
          </a:p>
          <a:p>
            <a:pPr lvl="1"/>
            <a:r>
              <a:rPr lang="nl-NL" dirty="0">
                <a:solidFill>
                  <a:srgbClr val="D05422"/>
                </a:solidFill>
              </a:rPr>
              <a:t>Context</a:t>
            </a:r>
            <a:r>
              <a:rPr lang="nl-NL" dirty="0"/>
              <a:t> is therapeutisch herkenbaar</a:t>
            </a:r>
          </a:p>
          <a:p>
            <a:pPr lvl="1"/>
            <a:r>
              <a:rPr lang="nl-NL" dirty="0"/>
              <a:t>Een systeem van begrippen en theorieën waarmee klachten van de patiënt </a:t>
            </a:r>
            <a:r>
              <a:rPr lang="nl-NL" dirty="0">
                <a:solidFill>
                  <a:srgbClr val="D05422"/>
                </a:solidFill>
              </a:rPr>
              <a:t>verklaard</a:t>
            </a:r>
            <a:r>
              <a:rPr lang="nl-NL" dirty="0"/>
              <a:t> kunnen worden</a:t>
            </a:r>
          </a:p>
          <a:p>
            <a:pPr lvl="1"/>
            <a:r>
              <a:rPr lang="nl-NL" dirty="0"/>
              <a:t>Een </a:t>
            </a:r>
            <a:r>
              <a:rPr lang="nl-NL" dirty="0">
                <a:solidFill>
                  <a:srgbClr val="D05422"/>
                </a:solidFill>
              </a:rPr>
              <a:t>procedure</a:t>
            </a:r>
            <a:r>
              <a:rPr lang="nl-NL" dirty="0"/>
              <a:t> die voortvloeit uit het systeem van begrippen en theorieën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5BDDD2-FEAC-C450-D819-8B963E19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Gemeenschappelijke of non-specifieke factoren</a:t>
            </a:r>
          </a:p>
        </p:txBody>
      </p:sp>
    </p:spTree>
    <p:extLst>
      <p:ext uri="{BB962C8B-B14F-4D97-AF65-F5344CB8AC3E}">
        <p14:creationId xmlns:p14="http://schemas.microsoft.com/office/powerpoint/2010/main" val="36015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1B89DA3-6954-AC93-6F8E-527904DF9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volgende gemeenschappelijke factoren zijn voor de hulpverlening van belang</a:t>
            </a:r>
          </a:p>
          <a:p>
            <a:pPr marL="803275" indent="-442913">
              <a:buFont typeface="+mj-lt"/>
              <a:buAutoNum type="arabicPeriod"/>
            </a:pPr>
            <a:r>
              <a:rPr lang="nl-NL" dirty="0"/>
              <a:t>Hulpverlener of opvoeder dient een juiste </a:t>
            </a:r>
            <a:r>
              <a:rPr lang="nl-NL" dirty="0">
                <a:solidFill>
                  <a:srgbClr val="D05422"/>
                </a:solidFill>
              </a:rPr>
              <a:t>grondhouding</a:t>
            </a:r>
            <a:r>
              <a:rPr lang="nl-NL" dirty="0"/>
              <a:t> te hebben</a:t>
            </a:r>
          </a:p>
          <a:p>
            <a:pPr marL="803275" indent="-442913">
              <a:buFont typeface="+mj-lt"/>
              <a:buAutoNum type="arabicPeriod"/>
            </a:pPr>
            <a:r>
              <a:rPr lang="nl-NL" dirty="0"/>
              <a:t>Hulpverlener moet </a:t>
            </a:r>
            <a:r>
              <a:rPr lang="nl-NL" dirty="0">
                <a:solidFill>
                  <a:srgbClr val="D05422"/>
                </a:solidFill>
              </a:rPr>
              <a:t>gespreksvaardigheden</a:t>
            </a:r>
            <a:r>
              <a:rPr lang="nl-NL" dirty="0"/>
              <a:t> beheersen</a:t>
            </a:r>
          </a:p>
          <a:p>
            <a:pPr marL="803275" indent="-442913">
              <a:buFont typeface="+mj-lt"/>
              <a:buAutoNum type="arabicPeriod"/>
            </a:pPr>
            <a:r>
              <a:rPr lang="nl-NL" dirty="0"/>
              <a:t>Hulpverlener moet een warme, positieve </a:t>
            </a:r>
            <a:r>
              <a:rPr lang="nl-NL" dirty="0">
                <a:solidFill>
                  <a:srgbClr val="D05422"/>
                </a:solidFill>
              </a:rPr>
              <a:t>relatie</a:t>
            </a:r>
            <a:r>
              <a:rPr lang="nl-NL" dirty="0"/>
              <a:t> aangaan met de cliënt</a:t>
            </a:r>
          </a:p>
          <a:p>
            <a:pPr marL="803275" indent="-442913">
              <a:buFont typeface="+mj-lt"/>
              <a:buAutoNum type="arabicPeriod"/>
            </a:pPr>
            <a:r>
              <a:rPr lang="nl-NL" dirty="0"/>
              <a:t>Hulpverlener moet </a:t>
            </a:r>
            <a:r>
              <a:rPr lang="nl-NL" dirty="0">
                <a:solidFill>
                  <a:srgbClr val="D05422"/>
                </a:solidFill>
              </a:rPr>
              <a:t>kennis van zaken</a:t>
            </a:r>
            <a:r>
              <a:rPr lang="nl-NL" dirty="0"/>
              <a:t> hebben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D4722B-B7F6-4530-D12B-84C64A1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Betekenis voor hulpverlening en opvoeding</a:t>
            </a:r>
          </a:p>
        </p:txBody>
      </p:sp>
    </p:spTree>
    <p:extLst>
      <p:ext uri="{BB962C8B-B14F-4D97-AF65-F5344CB8AC3E}">
        <p14:creationId xmlns:p14="http://schemas.microsoft.com/office/powerpoint/2010/main" val="29403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9099AD2-38DD-768A-8156-5FF1EC25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5832648" cy="4968552"/>
          </a:xfrm>
        </p:spPr>
        <p:txBody>
          <a:bodyPr/>
          <a:lstStyle/>
          <a:p>
            <a:r>
              <a:rPr lang="nl-NL" dirty="0"/>
              <a:t>Eclectisch werken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1000" dirty="0"/>
          </a:p>
          <a:p>
            <a:r>
              <a:rPr lang="nl-NL" dirty="0"/>
              <a:t>Meersporenbeleid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69ECDD-233F-1E41-CD0F-0276B4C1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relatief nieuwe werkwijzen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53BF1E4-4249-F5A8-9F69-5477FBDF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32276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3F9EDE3-958C-5613-F3ED-0928707E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3922069"/>
            <a:ext cx="3907908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BEB2091-C348-EE58-7CC1-E2710B88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Hulpverlener heeft </a:t>
            </a:r>
            <a:r>
              <a:rPr lang="nl-NL" dirty="0">
                <a:solidFill>
                  <a:srgbClr val="D05422"/>
                </a:solidFill>
              </a:rPr>
              <a:t>beschikking</a:t>
            </a:r>
            <a:r>
              <a:rPr lang="nl-NL" dirty="0"/>
              <a:t> over </a:t>
            </a:r>
            <a:r>
              <a:rPr lang="nl-NL" dirty="0">
                <a:solidFill>
                  <a:srgbClr val="D05422"/>
                </a:solidFill>
              </a:rPr>
              <a:t>verschillende</a:t>
            </a:r>
            <a:r>
              <a:rPr lang="nl-NL" dirty="0"/>
              <a:t> technieken uit verschillende </a:t>
            </a:r>
            <a:r>
              <a:rPr lang="nl-NL" dirty="0">
                <a:solidFill>
                  <a:srgbClr val="D05422"/>
                </a:solidFill>
              </a:rPr>
              <a:t>stromingen</a:t>
            </a:r>
          </a:p>
          <a:p>
            <a:r>
              <a:rPr lang="nl-NL" dirty="0"/>
              <a:t>Geen enkel referentiekader is per definitie dominant</a:t>
            </a:r>
          </a:p>
          <a:p>
            <a:pPr lvl="1"/>
            <a:r>
              <a:rPr lang="nl-NL" dirty="0"/>
              <a:t>Critici: bang voor hutspot van theorieën en procedures</a:t>
            </a:r>
          </a:p>
          <a:p>
            <a:r>
              <a:rPr lang="nl-NL" dirty="0"/>
              <a:t>Voorwaarde is dat de hulpverlener de theoretische keuze kan motiveren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30CE97-09A1-23A5-46A2-EB3849E1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Eclectisch werken</a:t>
            </a:r>
          </a:p>
        </p:txBody>
      </p:sp>
    </p:spTree>
    <p:extLst>
      <p:ext uri="{BB962C8B-B14F-4D97-AF65-F5344CB8AC3E}">
        <p14:creationId xmlns:p14="http://schemas.microsoft.com/office/powerpoint/2010/main" val="28623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4F080ED-30FE-9C25-0268-F2EEA988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Gebruikmaken van het </a:t>
            </a:r>
            <a:r>
              <a:rPr lang="nl-NL" dirty="0" err="1"/>
              <a:t>biopsychosociale</a:t>
            </a:r>
            <a:r>
              <a:rPr lang="nl-NL" dirty="0"/>
              <a:t> model: beoogt </a:t>
            </a:r>
            <a:r>
              <a:rPr lang="nl-NL" dirty="0">
                <a:solidFill>
                  <a:srgbClr val="D05422"/>
                </a:solidFill>
              </a:rPr>
              <a:t>integratie</a:t>
            </a:r>
            <a:r>
              <a:rPr lang="nl-NL" dirty="0"/>
              <a:t> van verschillende theoretische gezichtspunten</a:t>
            </a:r>
          </a:p>
          <a:p>
            <a:r>
              <a:rPr lang="nl-NL" dirty="0"/>
              <a:t>Gebruikmaken van visie op mensbeelden: mogelijkheden, wensen en problematiek van de cliënt of het kind in kaart brengen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A7BF4C-01D2-C3ED-D83F-0D3A2108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Eclectisch werken: richtlijnen</a:t>
            </a:r>
          </a:p>
        </p:txBody>
      </p:sp>
    </p:spTree>
    <p:extLst>
      <p:ext uri="{BB962C8B-B14F-4D97-AF65-F5344CB8AC3E}">
        <p14:creationId xmlns:p14="http://schemas.microsoft.com/office/powerpoint/2010/main" val="34898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3C6653B-97F8-F647-A422-527E5FE4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Streven naar algehele verdere ontwikkeling van een persoon</a:t>
            </a:r>
          </a:p>
          <a:p>
            <a:pPr lvl="1"/>
            <a:r>
              <a:rPr lang="nl-NL" dirty="0"/>
              <a:t>Psychoanalyse en </a:t>
            </a:r>
            <a:r>
              <a:rPr lang="nl-NL" dirty="0" err="1"/>
              <a:t>rogeriaanse</a:t>
            </a:r>
            <a:r>
              <a:rPr lang="nl-NL" dirty="0"/>
              <a:t> hulpverlening</a:t>
            </a:r>
          </a:p>
          <a:p>
            <a:pPr lvl="1"/>
            <a:r>
              <a:rPr lang="nl-NL" dirty="0"/>
              <a:t>Personalistische visie op de mens</a:t>
            </a:r>
          </a:p>
          <a:p>
            <a:r>
              <a:rPr lang="nl-NL" dirty="0"/>
              <a:t>Symptomen van een klacht staan voorop</a:t>
            </a:r>
          </a:p>
          <a:p>
            <a:pPr lvl="1"/>
            <a:r>
              <a:rPr lang="nl-NL" dirty="0"/>
              <a:t>Behavioristische psychologie en delen van de cognitieve en biologische psychologie</a:t>
            </a:r>
          </a:p>
          <a:p>
            <a:pPr lvl="1"/>
            <a:r>
              <a:rPr lang="nl-NL" dirty="0"/>
              <a:t>Mechanistische visie op de mens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9CA724-9E69-411D-9F6A-BA8ED36D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benaderingen in psychotherapie (1)</a:t>
            </a:r>
          </a:p>
        </p:txBody>
      </p:sp>
    </p:spTree>
    <p:extLst>
      <p:ext uri="{BB962C8B-B14F-4D97-AF65-F5344CB8AC3E}">
        <p14:creationId xmlns:p14="http://schemas.microsoft.com/office/powerpoint/2010/main" val="9323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3C6653B-97F8-F647-A422-527E5FE4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Wensen en (on)mogelijkheden van cliënt staan centraal: prothetische benadering</a:t>
            </a:r>
          </a:p>
          <a:p>
            <a:pPr lvl="1"/>
            <a:r>
              <a:rPr lang="nl-NL" dirty="0"/>
              <a:t>Stoornis wordt niet genezen, maar gevolgen worden hanteerbaar gemaakt voor cliënt en omgeving</a:t>
            </a:r>
          </a:p>
          <a:p>
            <a:pPr lvl="1"/>
            <a:r>
              <a:rPr lang="nl-NL" dirty="0"/>
              <a:t>Organistische visie op de mens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9CA724-9E69-411D-9F6A-BA8ED36D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benaderingen in psychotherapie (2)</a:t>
            </a:r>
          </a:p>
        </p:txBody>
      </p:sp>
    </p:spTree>
    <p:extLst>
      <p:ext uri="{BB962C8B-B14F-4D97-AF65-F5344CB8AC3E}">
        <p14:creationId xmlns:p14="http://schemas.microsoft.com/office/powerpoint/2010/main" val="9441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3720B82-7762-A6DB-D36A-03817434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737304" cy="4968552"/>
          </a:xfrm>
        </p:spPr>
        <p:txBody>
          <a:bodyPr/>
          <a:lstStyle/>
          <a:p>
            <a:r>
              <a:rPr lang="nl-NL" dirty="0">
                <a:solidFill>
                  <a:srgbClr val="D05422"/>
                </a:solidFill>
              </a:rPr>
              <a:t>Integratieve benadering </a:t>
            </a:r>
            <a:r>
              <a:rPr lang="nl-NL" dirty="0"/>
              <a:t>waarbij uit verschillende theoretische stromingen geput wordt</a:t>
            </a:r>
          </a:p>
          <a:p>
            <a:r>
              <a:rPr lang="nl-NL" dirty="0"/>
              <a:t>Omvat de volgende middelen (sporen)</a:t>
            </a:r>
          </a:p>
          <a:p>
            <a:pPr lvl="1"/>
            <a:r>
              <a:rPr lang="nl-NL" spc="-20" dirty="0"/>
              <a:t>Woonsituatie cliënt: biedt deze de cliënt autonome en territoriale controle?</a:t>
            </a:r>
          </a:p>
          <a:p>
            <a:pPr lvl="1"/>
            <a:r>
              <a:rPr lang="nl-NL" dirty="0" err="1"/>
              <a:t>Psycho</a:t>
            </a:r>
            <a:r>
              <a:rPr lang="nl-NL" dirty="0"/>
              <a:t>-educatie</a:t>
            </a:r>
          </a:p>
          <a:p>
            <a:pPr lvl="1"/>
            <a:r>
              <a:rPr lang="nl-NL" dirty="0" err="1"/>
              <a:t>Expressed</a:t>
            </a:r>
            <a:r>
              <a:rPr lang="nl-NL" dirty="0"/>
              <a:t> </a:t>
            </a:r>
            <a:r>
              <a:rPr lang="nl-NL" dirty="0" err="1"/>
              <a:t>emotions</a:t>
            </a:r>
            <a:endParaRPr lang="nl-NL" dirty="0"/>
          </a:p>
          <a:p>
            <a:pPr lvl="1"/>
            <a:r>
              <a:rPr lang="nl-NL" dirty="0"/>
              <a:t>Gedragstherapeutische vaardigheden</a:t>
            </a:r>
          </a:p>
          <a:p>
            <a:pPr lvl="1"/>
            <a:r>
              <a:rPr lang="nl-NL" dirty="0" err="1"/>
              <a:t>Rogeriaanse</a:t>
            </a:r>
            <a:r>
              <a:rPr lang="nl-NL" dirty="0"/>
              <a:t> grondhoudingen</a:t>
            </a:r>
          </a:p>
          <a:p>
            <a:pPr lvl="1"/>
            <a:r>
              <a:rPr lang="nl-NL" dirty="0"/>
              <a:t>Intervisie: theorie van overdracht en tegenoverdracht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8D8E59-805C-C570-2EF7-CD740D1A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Meersporenbeleid</a:t>
            </a:r>
          </a:p>
        </p:txBody>
      </p:sp>
    </p:spTree>
    <p:extLst>
      <p:ext uri="{BB962C8B-B14F-4D97-AF65-F5344CB8AC3E}">
        <p14:creationId xmlns:p14="http://schemas.microsoft.com/office/powerpoint/2010/main" val="5814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B7CD9AC-142B-BF9F-D89C-660B1D9A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Psychoanalyse</a:t>
            </a:r>
          </a:p>
          <a:p>
            <a:r>
              <a:rPr lang="nl-NL" dirty="0"/>
              <a:t>Behaviorisme</a:t>
            </a:r>
          </a:p>
          <a:p>
            <a:r>
              <a:rPr lang="nl-NL" dirty="0"/>
              <a:t>Humanistische psychologie</a:t>
            </a:r>
          </a:p>
          <a:p>
            <a:r>
              <a:rPr lang="nl-NL" dirty="0"/>
              <a:t>Cognitieve psychologie</a:t>
            </a:r>
          </a:p>
          <a:p>
            <a:r>
              <a:rPr lang="nl-NL" dirty="0"/>
              <a:t>Systeemtheorie</a:t>
            </a:r>
          </a:p>
          <a:p>
            <a:r>
              <a:rPr lang="nl-NL" dirty="0"/>
              <a:t>Omgevingspsychologie</a:t>
            </a:r>
          </a:p>
          <a:p>
            <a:r>
              <a:rPr lang="nl-NL" dirty="0"/>
              <a:t>Biologische psychologie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D521BF-D971-5320-445E-65C4744B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Zeven hoofdstromingen</a:t>
            </a:r>
          </a:p>
        </p:txBody>
      </p:sp>
    </p:spTree>
    <p:extLst>
      <p:ext uri="{BB962C8B-B14F-4D97-AF65-F5344CB8AC3E}">
        <p14:creationId xmlns:p14="http://schemas.microsoft.com/office/powerpoint/2010/main" val="36542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784194A-5724-0393-F96C-1E9D2CEB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moet een (toekomstige) hulpverlener of opvoeder met al deze opvattingen?</a:t>
            </a:r>
          </a:p>
          <a:p>
            <a:r>
              <a:rPr lang="nl-NL" dirty="0"/>
              <a:t>Is al deze kennis wel</a:t>
            </a:r>
            <a:r>
              <a:rPr lang="nl-NL" dirty="0">
                <a:solidFill>
                  <a:srgbClr val="D05422"/>
                </a:solidFill>
              </a:rPr>
              <a:t> nodig</a:t>
            </a:r>
            <a:r>
              <a:rPr lang="nl-NL" dirty="0"/>
              <a:t>?</a:t>
            </a:r>
          </a:p>
          <a:p>
            <a:r>
              <a:rPr lang="nl-NL" dirty="0"/>
              <a:t>Is er niet een manier om al die stromingen te integreren?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7B42B7-A697-7CAC-BBC0-D6243491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Palet van theorieën en methoden (1)</a:t>
            </a:r>
          </a:p>
        </p:txBody>
      </p:sp>
    </p:spTree>
    <p:extLst>
      <p:ext uri="{BB962C8B-B14F-4D97-AF65-F5344CB8AC3E}">
        <p14:creationId xmlns:p14="http://schemas.microsoft.com/office/powerpoint/2010/main" val="7297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E1692EF-DF6D-2188-B507-0A944CD2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Menselijke </a:t>
            </a:r>
            <a:r>
              <a:rPr lang="nl-NL" dirty="0" err="1"/>
              <a:t>psyche</a:t>
            </a:r>
            <a:r>
              <a:rPr lang="nl-NL" dirty="0"/>
              <a:t> en menselijk gedrag zijn zo</a:t>
            </a:r>
            <a:r>
              <a:rPr lang="nl-NL" dirty="0">
                <a:solidFill>
                  <a:srgbClr val="D05422"/>
                </a:solidFill>
              </a:rPr>
              <a:t> complex</a:t>
            </a:r>
            <a:r>
              <a:rPr lang="nl-NL" dirty="0"/>
              <a:t> en worden door zo veel aspecten beïnvloed dat het niet vreemd is dat er zo veel theorieën zijn ontstaan</a:t>
            </a:r>
          </a:p>
          <a:p>
            <a:r>
              <a:rPr lang="nl-NL" dirty="0"/>
              <a:t>Elke theorie is te zien als een </a:t>
            </a:r>
            <a:r>
              <a:rPr lang="nl-NL" dirty="0">
                <a:solidFill>
                  <a:srgbClr val="D05422"/>
                </a:solidFill>
              </a:rPr>
              <a:t>zoeklicht</a:t>
            </a:r>
            <a:r>
              <a:rPr lang="nl-NL" dirty="0"/>
              <a:t> en benadrukt een deel van de werkelijkheid waarmee andere delen niet belicht, of onderbelicht worden</a:t>
            </a:r>
          </a:p>
          <a:p>
            <a:r>
              <a:rPr lang="nl-NL" dirty="0"/>
              <a:t>Elke theorie heeft </a:t>
            </a:r>
            <a:r>
              <a:rPr lang="nl-NL" dirty="0">
                <a:solidFill>
                  <a:srgbClr val="D05422"/>
                </a:solidFill>
              </a:rPr>
              <a:t>gedeeltelijk het gelijk aan haar kant</a:t>
            </a:r>
          </a:p>
          <a:p>
            <a:pPr lvl="1"/>
            <a:r>
              <a:rPr lang="nl-NL" dirty="0"/>
              <a:t>Eenzijdig, belicht maar een of enkele aspecten en is daarom een inperking</a:t>
            </a:r>
          </a:p>
          <a:p>
            <a:pPr lvl="1"/>
            <a:r>
              <a:rPr lang="nl-NL" dirty="0"/>
              <a:t>De werkelijkheid is nooit hetzelfde als een theorie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C5D386-9E52-23B3-CD93-34B99DFC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Palet van theorieën en methoden (2)</a:t>
            </a:r>
          </a:p>
        </p:txBody>
      </p:sp>
    </p:spTree>
    <p:extLst>
      <p:ext uri="{BB962C8B-B14F-4D97-AF65-F5344CB8AC3E}">
        <p14:creationId xmlns:p14="http://schemas.microsoft.com/office/powerpoint/2010/main" val="14604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2704CFE-DF82-79A6-8697-4114EE821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200800" cy="4968552"/>
          </a:xfrm>
        </p:spPr>
        <p:txBody>
          <a:bodyPr/>
          <a:lstStyle/>
          <a:p>
            <a:r>
              <a:rPr lang="nl-NL" dirty="0"/>
              <a:t>Een theorie kan </a:t>
            </a:r>
            <a:r>
              <a:rPr lang="nl-NL" dirty="0">
                <a:solidFill>
                  <a:srgbClr val="D05422"/>
                </a:solidFill>
              </a:rPr>
              <a:t>‘blind’ </a:t>
            </a:r>
            <a:r>
              <a:rPr lang="nl-NL" dirty="0"/>
              <a:t>maken</a:t>
            </a:r>
          </a:p>
          <a:p>
            <a:r>
              <a:rPr lang="nl-NL" dirty="0"/>
              <a:t>Te weinig aandacht voor invloeden op het gedrag van een cliënt of kind die in dat referentiekader niet onderkend worden. Dit kan blinde vlekken veroorzaken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E2921A-87CE-A577-AA0A-197B2C74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Gevaren van redeneren vanuit één referentiekader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2D0690-7657-31B7-257E-6642AAA84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35" y="1484784"/>
            <a:ext cx="3944659" cy="34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AF88CCB-9EC1-DFF7-AC68-93999181C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Evidence-based</a:t>
            </a:r>
            <a:r>
              <a:rPr lang="nl-NL" dirty="0"/>
              <a:t> benaderingen</a:t>
            </a:r>
          </a:p>
          <a:p>
            <a:r>
              <a:rPr lang="nl-NL" dirty="0"/>
              <a:t>Integratie tussen de stromingen</a:t>
            </a:r>
          </a:p>
          <a:p>
            <a:r>
              <a:rPr lang="nl-NL" dirty="0"/>
              <a:t>Gemeenschappelijke of non-specifieke factoren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29FC93-2157-762E-086C-6A4BDED0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nieuwe ontwikkelingen uit de psychotherapie</a:t>
            </a:r>
          </a:p>
        </p:txBody>
      </p:sp>
    </p:spTree>
    <p:extLst>
      <p:ext uri="{BB962C8B-B14F-4D97-AF65-F5344CB8AC3E}">
        <p14:creationId xmlns:p14="http://schemas.microsoft.com/office/powerpoint/2010/main" val="16586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17F64FA-F930-8B5A-5338-0F91B89B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5976664" cy="4968552"/>
          </a:xfrm>
        </p:spPr>
        <p:txBody>
          <a:bodyPr/>
          <a:lstStyle/>
          <a:p>
            <a:r>
              <a:rPr lang="nl-NL" dirty="0"/>
              <a:t>Cliënt heeft recht om te weten welke hulpverleningsmethode het </a:t>
            </a:r>
            <a:r>
              <a:rPr lang="nl-NL" dirty="0">
                <a:solidFill>
                  <a:srgbClr val="D05422"/>
                </a:solidFill>
              </a:rPr>
              <a:t>meest effectief </a:t>
            </a:r>
            <a:r>
              <a:rPr lang="nl-NL" dirty="0"/>
              <a:t>is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65394B-860E-97EE-7C94-DE08DE1E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based</a:t>
            </a:r>
            <a:endParaRPr lang="nl-NL" dirty="0"/>
          </a:p>
        </p:txBody>
      </p:sp>
      <p:pic>
        <p:nvPicPr>
          <p:cNvPr id="6" name="Afbeelding 5" descr="Afbeelding met kleding, persoon, tekst, tekenfilm&#10;&#10;Automatisch gegenereerde beschrijving">
            <a:extLst>
              <a:ext uri="{FF2B5EF4-FFF2-40B4-BE49-F238E27FC236}">
                <a16:creationId xmlns:a16="http://schemas.microsoft.com/office/drawing/2014/main" id="{797C704D-5DA1-E8D1-36BB-DC89E0A7D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412776"/>
            <a:ext cx="4824626" cy="3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59D7639-5065-0567-934B-6CB068FF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7992888" cy="4968552"/>
          </a:xfrm>
        </p:spPr>
        <p:txBody>
          <a:bodyPr/>
          <a:lstStyle/>
          <a:p>
            <a:r>
              <a:rPr lang="nl-NL" dirty="0"/>
              <a:t>Welke behandeling, door wie, is het meest effectief voor dit individu met dat probleem, en onder welke omstandigheden?</a:t>
            </a:r>
          </a:p>
          <a:p>
            <a:r>
              <a:rPr lang="nl-NL" dirty="0"/>
              <a:t>Niet de theoretische stroming staat centraal, maar de </a:t>
            </a:r>
            <a:r>
              <a:rPr lang="nl-NL" dirty="0">
                <a:solidFill>
                  <a:srgbClr val="D05422"/>
                </a:solidFill>
              </a:rPr>
              <a:t>patiënt</a:t>
            </a:r>
          </a:p>
          <a:p>
            <a:r>
              <a:rPr lang="nl-NL" dirty="0"/>
              <a:t>Effectiviteit is </a:t>
            </a:r>
            <a:r>
              <a:rPr lang="nl-NL" dirty="0">
                <a:solidFill>
                  <a:srgbClr val="D05422"/>
                </a:solidFill>
              </a:rPr>
              <a:t>belangrijker</a:t>
            </a:r>
            <a:r>
              <a:rPr lang="nl-NL" dirty="0"/>
              <a:t> dan de ideologie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3B5D82-2F8B-2B71-70F0-1AFAACAC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Evidence-based</a:t>
            </a:r>
            <a:r>
              <a:rPr lang="nl-NL" dirty="0"/>
              <a:t> benaderingen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80E56AF-0A08-71DB-45BB-22C52E430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1484784"/>
            <a:ext cx="2892649" cy="41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BA60B81-D21E-1C1B-1620-9539C9904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Verschillende theorieën ontlopen elkaar niet veel qua effectiviteit</a:t>
            </a:r>
          </a:p>
          <a:p>
            <a:r>
              <a:rPr lang="nl-NL" dirty="0"/>
              <a:t>Er is geen methode voor al onze klachten</a:t>
            </a:r>
          </a:p>
          <a:p>
            <a:pPr lvl="1"/>
            <a:r>
              <a:rPr lang="nl-NL" dirty="0"/>
              <a:t>Er zijn meerdere aspecten die voor verandering zorgen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325F0C-C800-89D7-2081-FA97B6A2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Integratie van de stromingen</a:t>
            </a:r>
          </a:p>
        </p:txBody>
      </p:sp>
    </p:spTree>
    <p:extLst>
      <p:ext uri="{BB962C8B-B14F-4D97-AF65-F5344CB8AC3E}">
        <p14:creationId xmlns:p14="http://schemas.microsoft.com/office/powerpoint/2010/main" val="33426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sjabloon coutinh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jabloon coutinh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987425" marR="0" indent="2667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nl-NL" sz="3000" b="0" i="0" u="none" strike="noStrike" cap="none" normalizeH="0" baseline="0">
            <a:ln>
              <a:noFill/>
            </a:ln>
            <a:solidFill>
              <a:srgbClr val="602559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jabloon coutinh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coutinh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coutinh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1" id="{5EA91AE3-FCA0-4D27-9294-8AC33F863CF2}" vid="{AF8D7A38-9E6E-4A89-9B3C-16949DEDC66B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ppt palet</Template>
  <TotalTime>727</TotalTime>
  <Words>590</Words>
  <Application>Microsoft Office PowerPoint</Application>
  <PresentationFormat>Breedbeeld</PresentationFormat>
  <Paragraphs>84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Thema1</vt:lpstr>
      <vt:lpstr>PowerPoint-presentatie</vt:lpstr>
      <vt:lpstr>Zeven hoofdstromingen</vt:lpstr>
      <vt:lpstr>Palet van theorieën en methoden (1)</vt:lpstr>
      <vt:lpstr>Palet van theorieën en methoden (2)</vt:lpstr>
      <vt:lpstr>Gevaren van redeneren vanuit één referentiekader</vt:lpstr>
      <vt:lpstr>Drie nieuwe ontwikkelingen uit de psychotherapie</vt:lpstr>
      <vt:lpstr>Evidence based</vt:lpstr>
      <vt:lpstr>Evidence-based benaderingen</vt:lpstr>
      <vt:lpstr>Integratie van de stromingen</vt:lpstr>
      <vt:lpstr>Gemeenschappelijke of non-specifieke factoren</vt:lpstr>
      <vt:lpstr>Betekenis voor hulpverlening en opvoeding</vt:lpstr>
      <vt:lpstr>Twee relatief nieuwe werkwijzen</vt:lpstr>
      <vt:lpstr>Eclectisch werken</vt:lpstr>
      <vt:lpstr>Eclectisch werken: richtlijnen</vt:lpstr>
      <vt:lpstr>Verschillende benaderingen in psychotherapie (1)</vt:lpstr>
      <vt:lpstr>Verschillende benaderingen in psychotherapie (2)</vt:lpstr>
      <vt:lpstr>Meersporenbeleid</vt:lpstr>
    </vt:vector>
  </TitlesOfParts>
  <Company>Uitgeverij Coutinho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deze dia</dc:title>
  <dc:creator>Simone Baddou</dc:creator>
  <cp:lastModifiedBy>Louise Prompers</cp:lastModifiedBy>
  <cp:revision>37</cp:revision>
  <dcterms:created xsi:type="dcterms:W3CDTF">2008-05-29T12:51:00Z</dcterms:created>
  <dcterms:modified xsi:type="dcterms:W3CDTF">2024-05-06T10:03:39Z</dcterms:modified>
</cp:coreProperties>
</file>