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80" r:id="rId4"/>
    <p:sldId id="278" r:id="rId5"/>
    <p:sldId id="276" r:id="rId6"/>
    <p:sldId id="279" r:id="rId7"/>
    <p:sldId id="265" r:id="rId8"/>
    <p:sldId id="263" r:id="rId9"/>
    <p:sldId id="268" r:id="rId10"/>
    <p:sldId id="267" r:id="rId11"/>
    <p:sldId id="272" r:id="rId12"/>
    <p:sldId id="273" r:id="rId13"/>
  </p:sldIdLst>
  <p:sldSz cx="9144000" cy="6858000" type="screen4x3"/>
  <p:notesSz cx="6858000" cy="97377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859"/>
    <a:srgbClr val="0099A8"/>
    <a:srgbClr val="002378"/>
    <a:srgbClr val="0023BF"/>
    <a:srgbClr val="000000"/>
    <a:srgbClr val="00B2F0"/>
    <a:srgbClr val="8DB7B2"/>
    <a:srgbClr val="679088"/>
    <a:srgbClr val="57285E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66" autoAdjust="0"/>
    <p:restoredTop sz="94762" autoAdjust="0"/>
  </p:normalViewPr>
  <p:slideViewPr>
    <p:cSldViewPr>
      <p:cViewPr varScale="1">
        <p:scale>
          <a:sx n="104" d="100"/>
          <a:sy n="104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88"/>
    </p:cViewPr>
  </p:sorterViewPr>
  <p:notesViewPr>
    <p:cSldViewPr>
      <p:cViewPr varScale="1">
        <p:scale>
          <a:sx n="52" d="100"/>
          <a:sy n="52" d="100"/>
        </p:scale>
        <p:origin x="-2586" y="-108"/>
      </p:cViewPr>
      <p:guideLst>
        <p:guide orient="horz" pos="306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470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00088"/>
            <a:ext cx="4870450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70349BD0-2A07-4EF3-9125-1D8880BA3D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82568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93775" y="700088"/>
            <a:ext cx="4870450" cy="365283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349BD0-2A07-4EF3-9125-1D8880BA3D09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62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7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4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5489" y="1268760"/>
            <a:ext cx="1889125" cy="468119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520" y="1268760"/>
            <a:ext cx="6671568" cy="468119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4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7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68161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350" y="1557338"/>
            <a:ext cx="3703638" cy="43926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9388" y="1557338"/>
            <a:ext cx="3705225" cy="43926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2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0826" y="188915"/>
            <a:ext cx="6265863" cy="7191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9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0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63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1268760"/>
            <a:ext cx="3008313" cy="65799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16834"/>
            <a:ext cx="3008313" cy="420933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33759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68761"/>
            <a:ext cx="5486400" cy="345881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7783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:\voor Roelien\Portaal_2018_pp_v2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50826" y="188915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altLang="nl-NL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6" y="1196975"/>
            <a:ext cx="86423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  <a:endParaRPr lang="en-US" altLang="nl-NL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67176" y="6514415"/>
            <a:ext cx="9366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59D2E7F9-BA1C-4FA5-B30A-4EA9E84416A4}" type="slidenum">
              <a:rPr lang="nl-NL" sz="750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‹nr.›</a:t>
            </a:fld>
            <a:r>
              <a:rPr lang="nl-NL" sz="750" dirty="0">
                <a:solidFill>
                  <a:schemeClr val="bg1"/>
                </a:solidFill>
              </a:rPr>
              <a:t> van 15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1" y="0"/>
            <a:ext cx="1692275" cy="112553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sz="22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55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5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5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5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50" b="1">
          <a:solidFill>
            <a:schemeClr val="bg1"/>
          </a:solidFill>
          <a:latin typeface="Calibri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334743"/>
          </a:solidFill>
          <a:latin typeface="Calibri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334743"/>
          </a:solidFill>
          <a:latin typeface="Calibri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334743"/>
          </a:solidFill>
          <a:latin typeface="Calibri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550" b="1">
          <a:solidFill>
            <a:srgbClr val="334743"/>
          </a:solidFill>
          <a:latin typeface="Calibri" pitchFamily="34" charset="0"/>
        </a:defRPr>
      </a:lvl9pPr>
    </p:titleStyle>
    <p:bodyStyle>
      <a:lvl1pPr indent="269081" algn="l" rtl="0" eaLnBrk="1" fontAlgn="base" hangingPunct="1">
        <a:spcBef>
          <a:spcPct val="20000"/>
        </a:spcBef>
        <a:spcAft>
          <a:spcPct val="0"/>
        </a:spcAft>
        <a:buSzPct val="80000"/>
        <a:buFont typeface="Arial" pitchFamily="34" charset="0"/>
        <a:buChar char="•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69081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807244" indent="-269081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076325" indent="-269081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345406" indent="-269081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831306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ＭＳ Ｐゴシック" charset="-128"/>
        </a:defRPr>
      </a:lvl6pPr>
      <a:lvl7pPr marL="3174206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ＭＳ Ｐゴシック" charset="-128"/>
        </a:defRPr>
      </a:lvl7pPr>
      <a:lvl8pPr marL="3517106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ＭＳ Ｐゴシック" charset="-128"/>
        </a:defRPr>
      </a:lvl8pPr>
      <a:lvl9pPr marL="3860006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file:///G:\Centraal%20Archief\P\Paus\Portaal%20HD6\Redactie\WWW\powerpoints\Portaal%20PP%20rode%20figuren\cou46908068_figuur-1-1_breedte-75-edited-01.sv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250826" y="1754982"/>
            <a:ext cx="8642350" cy="2808145"/>
          </a:xfrm>
        </p:spPr>
        <p:txBody>
          <a:bodyPr/>
          <a:lstStyle/>
          <a:p>
            <a:pPr indent="0" algn="ctr">
              <a:buNone/>
            </a:pPr>
            <a:endParaRPr lang="nl-NL" sz="1500" b="1" dirty="0"/>
          </a:p>
          <a:p>
            <a:pPr indent="0" algn="ctr">
              <a:buNone/>
            </a:pPr>
            <a:r>
              <a:rPr lang="nl-NL" sz="4050" b="1" dirty="0"/>
              <a:t>Hoofdstuk 1 </a:t>
            </a:r>
          </a:p>
          <a:p>
            <a:pPr indent="0" algn="ctr">
              <a:buNone/>
            </a:pPr>
            <a:endParaRPr lang="nl-NL" sz="4050" b="1" dirty="0"/>
          </a:p>
          <a:p>
            <a:pPr indent="0" algn="ctr">
              <a:buNone/>
            </a:pPr>
            <a:r>
              <a:rPr lang="nl-NL" sz="4050" b="1" dirty="0"/>
              <a:t>Taal</a:t>
            </a:r>
          </a:p>
          <a:p>
            <a:endParaRPr lang="en-US" alt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197B356C-9901-5F9A-2086-6DBCB0AA359B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Systeem van taal</a:t>
            </a: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F2946A11-101F-637F-110A-EE83AC82CCAD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1481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lvl="1" indent="0">
              <a:buNone/>
            </a:pPr>
            <a:r>
              <a:rPr lang="nl-NL" b="1" dirty="0">
                <a:solidFill>
                  <a:srgbClr val="F03859"/>
                </a:solidFill>
              </a:rPr>
              <a:t>Syntaxis </a:t>
            </a:r>
            <a:r>
              <a:rPr lang="nl-NL" dirty="0"/>
              <a:t>(ook zinsleer genoemd)</a:t>
            </a:r>
            <a:endParaRPr lang="nl-NL" dirty="0">
              <a:solidFill>
                <a:srgbClr val="F03859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De leer van de opbouw en structuur van zinsdelen en zinnen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Redekundige ontleding: ontleden van zinnen in zinsdelen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9518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328284E-A063-FA8D-C856-816331851DDC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Systeem van taal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7CD3E92-B171-3D20-BEC6-EF96B14E2952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1481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lvl="1" indent="0">
              <a:buNone/>
            </a:pPr>
            <a:r>
              <a:rPr lang="nl-NL" b="1" dirty="0">
                <a:solidFill>
                  <a:srgbClr val="F03859"/>
                </a:solidFill>
              </a:rPr>
              <a:t>Tekstlinguïstiek</a:t>
            </a:r>
            <a:endParaRPr lang="nl-NL" dirty="0">
              <a:solidFill>
                <a:srgbClr val="F03859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De leer van de opbouw en structuur van grotere teksten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756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6CB4B5B9-415C-BBE5-B2EF-6710EDFE1313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Systeem van taal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C49DCB5E-BF54-C3DF-9EBE-E2F5DB55CAE2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1481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lvl="1" indent="0">
              <a:buNone/>
            </a:pPr>
            <a:r>
              <a:rPr lang="nl-NL" b="1" dirty="0">
                <a:solidFill>
                  <a:srgbClr val="F03859"/>
                </a:solidFill>
              </a:rPr>
              <a:t>Orthografie</a:t>
            </a:r>
            <a:endParaRPr lang="nl-NL" dirty="0">
              <a:solidFill>
                <a:srgbClr val="F03859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De spelling van woorden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756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3547" y="1089658"/>
            <a:ext cx="6265863" cy="719137"/>
          </a:xfrm>
        </p:spPr>
        <p:txBody>
          <a:bodyPr/>
          <a:lstStyle/>
          <a:p>
            <a:r>
              <a:rPr lang="nl-NL" sz="2800" dirty="0">
                <a:solidFill>
                  <a:schemeClr val="tx1"/>
                </a:solidFill>
              </a:rPr>
              <a:t>Wat is taal?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3547" y="2006252"/>
            <a:ext cx="4720501" cy="719137"/>
          </a:xfrm>
        </p:spPr>
        <p:txBody>
          <a:bodyPr/>
          <a:lstStyle/>
          <a:p>
            <a:pPr indent="0">
              <a:buNone/>
            </a:pPr>
            <a:r>
              <a:rPr lang="nl-NL" sz="2400" dirty="0"/>
              <a:t>Domeinen van taalvaardigheid:</a:t>
            </a:r>
          </a:p>
          <a:p>
            <a:pPr indent="0">
              <a:buNone/>
            </a:pPr>
            <a:endParaRPr lang="nl-NL" sz="2400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33D58CF-C1A5-2AE2-5208-7781C5593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 r:link="rId4"/>
              </a:ext>
            </a:extLst>
          </a:blip>
          <a:stretch>
            <a:fillRect/>
          </a:stretch>
        </p:blipFill>
        <p:spPr>
          <a:xfrm>
            <a:off x="514028" y="2955985"/>
            <a:ext cx="4105597" cy="193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8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D045C5-4B6D-C8E7-9723-3A4024F25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324" y="2060848"/>
            <a:ext cx="8580155" cy="2520280"/>
          </a:xfrm>
        </p:spPr>
        <p:txBody>
          <a:bodyPr/>
          <a:lstStyle/>
          <a:p>
            <a:pPr indent="268288">
              <a:buSzPct val="100000"/>
            </a:pPr>
            <a:r>
              <a:rPr lang="nl-NL" dirty="0"/>
              <a:t>Geletterdheid is een breed begrip</a:t>
            </a:r>
          </a:p>
          <a:p>
            <a:pPr marL="268288" indent="-268288">
              <a:buSzPct val="100000"/>
            </a:pPr>
            <a:r>
              <a:rPr lang="nl-NL" dirty="0"/>
              <a:t>Leerlingen breiden hun geletterdheid uit aan de hand van zogenoemde geletterdheidspraktijken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A5BDE8D4-4B03-356B-2581-B75AC7B73D86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Geletterdheid</a:t>
            </a:r>
          </a:p>
        </p:txBody>
      </p:sp>
    </p:spTree>
    <p:extLst>
      <p:ext uri="{BB962C8B-B14F-4D97-AF65-F5344CB8AC3E}">
        <p14:creationId xmlns:p14="http://schemas.microsoft.com/office/powerpoint/2010/main" val="318127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35896" y="3428999"/>
            <a:ext cx="4439798" cy="4787267"/>
          </a:xfrm>
        </p:spPr>
        <p:txBody>
          <a:bodyPr/>
          <a:lstStyle/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2C28969F-0B94-2B2C-196C-0DD45A8BF831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Omschrijvingen van taal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77868D7-6CB1-AA2C-446B-5D25D5E8A40F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58015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Taal is een </a:t>
            </a:r>
            <a:r>
              <a:rPr lang="nl-NL" dirty="0">
                <a:solidFill>
                  <a:srgbClr val="F03859"/>
                </a:solidFill>
              </a:rPr>
              <a:t>systeem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Taal heeft verschillende </a:t>
            </a:r>
            <a:r>
              <a:rPr lang="nl-NL" dirty="0">
                <a:solidFill>
                  <a:srgbClr val="F03859"/>
                </a:solidFill>
              </a:rPr>
              <a:t>functies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Taal heeft </a:t>
            </a:r>
            <a:r>
              <a:rPr lang="nl-NL" dirty="0">
                <a:solidFill>
                  <a:srgbClr val="F03859"/>
                </a:solidFill>
              </a:rPr>
              <a:t>betekenis </a:t>
            </a:r>
          </a:p>
          <a:p>
            <a:pPr marL="0" lvl="1" indent="268288">
              <a:buNone/>
            </a:pPr>
            <a:endParaRPr lang="nl-NL" dirty="0"/>
          </a:p>
          <a:p>
            <a:pPr marL="0" lvl="1" indent="0">
              <a:buNone/>
            </a:pPr>
            <a:r>
              <a:rPr lang="nl-NL" dirty="0"/>
              <a:t>Taal is een complex </a:t>
            </a:r>
            <a:r>
              <a:rPr lang="nl-NL" i="1" dirty="0"/>
              <a:t>systeem</a:t>
            </a:r>
            <a:r>
              <a:rPr lang="nl-NL" dirty="0"/>
              <a:t> van tekens en regels waarmee mensen </a:t>
            </a:r>
            <a:r>
              <a:rPr lang="nl-NL" i="1" dirty="0"/>
              <a:t>betekenissen</a:t>
            </a:r>
            <a:r>
              <a:rPr lang="nl-NL" dirty="0"/>
              <a:t> met elkaar uitwisselen met verschillende </a:t>
            </a:r>
            <a:r>
              <a:rPr lang="nl-NL" i="1" dirty="0"/>
              <a:t>functies</a:t>
            </a:r>
            <a:r>
              <a:rPr lang="nl-NL" dirty="0"/>
              <a:t>.  </a:t>
            </a:r>
            <a:endParaRPr lang="nl-NL" kern="0" dirty="0"/>
          </a:p>
          <a:p>
            <a:pPr marL="269082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122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10F8286D-A08E-5195-397E-92E0376491D4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Functies van taal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EFA2B244-653D-0A5B-A9CF-3B02D9F4D177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58015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Taal is een communicatiemiddel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Taal is een middel om greep te krijgen op de werkelijkheid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Taal is een expressiemiddel</a:t>
            </a:r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764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 rot="19951949">
            <a:off x="242572" y="2559230"/>
            <a:ext cx="252152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concepten en </a:t>
            </a:r>
            <a:r>
              <a:rPr lang="nl-NL" sz="2250" dirty="0" err="1">
                <a:solidFill>
                  <a:schemeClr val="tx1"/>
                </a:solidFill>
              </a:rPr>
              <a:t>labels</a:t>
            </a:r>
            <a:endParaRPr lang="nl-NL" sz="2250" dirty="0">
              <a:solidFill>
                <a:schemeClr val="tx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 rot="1072556">
            <a:off x="4551571" y="2201706"/>
            <a:ext cx="2630207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proces van verwijzen</a:t>
            </a:r>
          </a:p>
        </p:txBody>
      </p:sp>
      <p:sp>
        <p:nvSpPr>
          <p:cNvPr id="7" name="Tekstvak 6"/>
          <p:cNvSpPr txBox="1"/>
          <p:nvPr/>
        </p:nvSpPr>
        <p:spPr>
          <a:xfrm rot="20512955">
            <a:off x="915817" y="3503894"/>
            <a:ext cx="28451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onafhankelijke en</a:t>
            </a:r>
          </a:p>
          <a:p>
            <a:r>
              <a:rPr lang="nl-NL" sz="2250" dirty="0">
                <a:solidFill>
                  <a:schemeClr val="tx1"/>
                </a:solidFill>
              </a:rPr>
              <a:t> afhankelijke betekenis</a:t>
            </a:r>
          </a:p>
        </p:txBody>
      </p:sp>
      <p:sp>
        <p:nvSpPr>
          <p:cNvPr id="8" name="Tekstvak 7"/>
          <p:cNvSpPr txBox="1"/>
          <p:nvPr/>
        </p:nvSpPr>
        <p:spPr>
          <a:xfrm rot="364260">
            <a:off x="3927604" y="4925777"/>
            <a:ext cx="293035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meervoudige betekenis</a:t>
            </a:r>
          </a:p>
        </p:txBody>
      </p:sp>
      <p:sp>
        <p:nvSpPr>
          <p:cNvPr id="9" name="Tekstvak 8"/>
          <p:cNvSpPr txBox="1"/>
          <p:nvPr/>
        </p:nvSpPr>
        <p:spPr>
          <a:xfrm rot="1683872">
            <a:off x="4860148" y="3335322"/>
            <a:ext cx="3029997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specifieke woordrelaties</a:t>
            </a:r>
          </a:p>
        </p:txBody>
      </p:sp>
      <p:sp>
        <p:nvSpPr>
          <p:cNvPr id="10" name="Tekstvak 9"/>
          <p:cNvSpPr txBox="1"/>
          <p:nvPr/>
        </p:nvSpPr>
        <p:spPr>
          <a:xfrm rot="19596531">
            <a:off x="1907119" y="4551585"/>
            <a:ext cx="2429896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schooltaalwoorden</a:t>
            </a:r>
          </a:p>
        </p:txBody>
      </p:sp>
      <p:sp>
        <p:nvSpPr>
          <p:cNvPr id="11" name="Tekstvak 10"/>
          <p:cNvSpPr txBox="1"/>
          <p:nvPr/>
        </p:nvSpPr>
        <p:spPr>
          <a:xfrm rot="2232082">
            <a:off x="3901723" y="3613567"/>
            <a:ext cx="2066784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vaktaalwoorden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2694331" y="2527749"/>
            <a:ext cx="2047099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50" dirty="0">
                <a:solidFill>
                  <a:schemeClr val="tx1"/>
                </a:solidFill>
              </a:rPr>
              <a:t>signaalwoorden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FFED2F-3578-EE48-16B4-97F85335B2AC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Betekenis van taal</a:t>
            </a:r>
          </a:p>
        </p:txBody>
      </p:sp>
    </p:spTree>
    <p:extLst>
      <p:ext uri="{BB962C8B-B14F-4D97-AF65-F5344CB8AC3E}">
        <p14:creationId xmlns:p14="http://schemas.microsoft.com/office/powerpoint/2010/main" val="302916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120" y="998936"/>
            <a:ext cx="5779163" cy="539353"/>
          </a:xfrm>
        </p:spPr>
        <p:txBody>
          <a:bodyPr/>
          <a:lstStyle/>
          <a:p>
            <a:r>
              <a:rPr lang="nl-NL" dirty="0"/>
              <a:t>Taal als systeem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0A653771-4E79-41D7-5A41-7D5A5C2ED2B0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Systeem van taal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AE479DC-C24B-3CEE-C13D-E1DBEE86E66F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220115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03859"/>
                </a:solidFill>
              </a:rPr>
              <a:t>Fonologie </a:t>
            </a:r>
            <a:r>
              <a:rPr lang="nl-NL" dirty="0"/>
              <a:t>– </a:t>
            </a:r>
            <a:r>
              <a:rPr lang="nl-NL" sz="2000" dirty="0"/>
              <a:t>spraakklanken of fonemen: klinkers, tweeklanken, medeklinkers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03859"/>
                </a:solidFill>
              </a:rPr>
              <a:t>Morfologie</a:t>
            </a:r>
            <a:r>
              <a:rPr lang="nl-NL" dirty="0"/>
              <a:t> – vormleer van woorden: woordsoorten, morfemen, samenstellingen, afleidingen en uitgangen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03859"/>
                </a:solidFill>
              </a:rPr>
              <a:t>Syntaxis</a:t>
            </a:r>
            <a:r>
              <a:rPr lang="nl-NL" dirty="0"/>
              <a:t> – zinsbouw: rangschikking en functie van woorden en woordgroepen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03859"/>
                </a:solidFill>
              </a:rPr>
              <a:t>Tekstlinguïstiek</a:t>
            </a:r>
            <a:r>
              <a:rPr lang="nl-NL" dirty="0"/>
              <a:t> – opbouw en taalgebruik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03859"/>
                </a:solidFill>
              </a:rPr>
              <a:t>Orthografie</a:t>
            </a:r>
            <a:r>
              <a:rPr lang="nl-NL" dirty="0"/>
              <a:t>  – lettertekens die klanken weergeven in schrift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220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D038A34-87DB-A8CE-10E9-5E975F0EACDA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Systeem van taal</a:t>
            </a: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5B2C2D43-66AE-8205-5011-8CEC877E313F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1481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lvl="1" indent="0">
              <a:buNone/>
            </a:pPr>
            <a:r>
              <a:rPr lang="nl-NL" b="1" dirty="0">
                <a:solidFill>
                  <a:srgbClr val="F03859"/>
                </a:solidFill>
              </a:rPr>
              <a:t>Fonologie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De leer van het onderscheiden van spraakklanken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de fonemen zijn spraakklanken, die worden onderscheiden in: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2100" dirty="0"/>
              <a:t>klinkers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2100" dirty="0"/>
              <a:t>tweeklanken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2100" dirty="0"/>
              <a:t>medeklinkers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916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411F65B5-E3BD-1E89-230B-853E9B049EC7}"/>
              </a:ext>
            </a:extLst>
          </p:cNvPr>
          <p:cNvSpPr txBox="1">
            <a:spLocks/>
          </p:cNvSpPr>
          <p:nvPr/>
        </p:nvSpPr>
        <p:spPr bwMode="auto">
          <a:xfrm>
            <a:off x="283547" y="1089658"/>
            <a:ext cx="626586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chemeClr val="bg1"/>
                </a:solidFill>
                <a:latin typeface="Calibri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50" b="1">
                <a:solidFill>
                  <a:srgbClr val="334743"/>
                </a:solidFill>
                <a:latin typeface="Calibri" pitchFamily="34" charset="0"/>
              </a:defRPr>
            </a:lvl9pPr>
          </a:lstStyle>
          <a:p>
            <a:r>
              <a:rPr lang="nl-NL" sz="2800" kern="0" dirty="0">
                <a:solidFill>
                  <a:schemeClr val="tx1"/>
                </a:solidFill>
              </a:rPr>
              <a:t>Systeem van taal</a:t>
            </a:r>
          </a:p>
        </p:txBody>
      </p:sp>
      <p:sp>
        <p:nvSpPr>
          <p:cNvPr id="2" name="Tijdelijke aanduiding voor inhoud 2">
            <a:extLst>
              <a:ext uri="{FF2B5EF4-FFF2-40B4-BE49-F238E27FC236}">
                <a16:creationId xmlns:a16="http://schemas.microsoft.com/office/drawing/2014/main" id="{C477DF2B-D4F9-CE86-726A-BD4187CC7B6B}"/>
              </a:ext>
            </a:extLst>
          </p:cNvPr>
          <p:cNvSpPr txBox="1">
            <a:spLocks/>
          </p:cNvSpPr>
          <p:nvPr/>
        </p:nvSpPr>
        <p:spPr bwMode="auto">
          <a:xfrm>
            <a:off x="312324" y="2060848"/>
            <a:ext cx="8148107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269081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Char char="•"/>
              <a:defRPr sz="22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8163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807244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076325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345406" indent="-269081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28313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31742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5171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60006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lvl="1" indent="0">
              <a:buNone/>
            </a:pPr>
            <a:r>
              <a:rPr lang="nl-NL" b="1" dirty="0">
                <a:solidFill>
                  <a:srgbClr val="F03859"/>
                </a:solidFill>
              </a:rPr>
              <a:t>Morfologie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De leer van de woordstructuur en de woordvorming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Een morfeem is het kleinste </a:t>
            </a:r>
            <a:r>
              <a:rPr lang="nl-NL" dirty="0" err="1"/>
              <a:t>betekenisdragende</a:t>
            </a:r>
            <a:r>
              <a:rPr lang="nl-NL" dirty="0"/>
              <a:t> deeltje van een woord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dirty="0"/>
              <a:t>We onderscheiden: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2100" dirty="0"/>
              <a:t>vrij morfeem en gebonden morfeem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2100" dirty="0"/>
              <a:t>samenstelling en afleiding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l-NL" sz="2100" dirty="0"/>
              <a:t>verbuigingen en vervoegingen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</a:pPr>
            <a:endParaRPr lang="nl-NL" dirty="0"/>
          </a:p>
          <a:p>
            <a:pPr marL="0" lvl="1" indent="268288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2486258"/>
      </p:ext>
    </p:extLst>
  </p:cSld>
  <p:clrMapOvr>
    <a:masterClrMapping/>
  </p:clrMapOvr>
</p:sld>
</file>

<file path=ppt/theme/theme1.xml><?xml version="1.0" encoding="utf-8"?>
<a:theme xmlns:a="http://schemas.openxmlformats.org/drawingml/2006/main" name="Portaal-sjabloon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Portaal-sjabloon</Template>
  <TotalTime>1159</TotalTime>
  <Words>274</Words>
  <Application>Microsoft Office PowerPoint</Application>
  <PresentationFormat>Diavoorstelling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Portaal-sjabloon</vt:lpstr>
      <vt:lpstr>PowerPoint-presentatie</vt:lpstr>
      <vt:lpstr>Wat is taal?</vt:lpstr>
      <vt:lpstr>PowerPoint-presentatie</vt:lpstr>
      <vt:lpstr>PowerPoint-presentatie</vt:lpstr>
      <vt:lpstr>PowerPoint-presentatie</vt:lpstr>
      <vt:lpstr>PowerPoint-presentatie</vt:lpstr>
      <vt:lpstr>Taal als systeem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Uitgeverij Coutinho bv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Marijn P Meijer</dc:creator>
  <cp:lastModifiedBy>Thirza Anker</cp:lastModifiedBy>
  <cp:revision>43</cp:revision>
  <cp:lastPrinted>2004-07-26T08:49:33Z</cp:lastPrinted>
  <dcterms:created xsi:type="dcterms:W3CDTF">2014-04-24T10:15:12Z</dcterms:created>
  <dcterms:modified xsi:type="dcterms:W3CDTF">2024-06-17T12:17:58Z</dcterms:modified>
</cp:coreProperties>
</file>