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1"/>
  </p:notesMasterIdLst>
  <p:handoutMasterIdLst>
    <p:handoutMasterId r:id="rId12"/>
  </p:handoutMasterIdLst>
  <p:sldIdLst>
    <p:sldId id="26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737725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664"/>
    <a:srgbClr val="2A363F"/>
    <a:srgbClr val="B45318"/>
    <a:srgbClr val="DEC332"/>
    <a:srgbClr val="71AFC2"/>
    <a:srgbClr val="AA3E14"/>
    <a:srgbClr val="AC3101"/>
    <a:srgbClr val="8D2902"/>
    <a:srgbClr val="DF4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nl-NL"/>
              <a:t>Nima-A - Marketing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-1588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03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6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nl-NL"/>
              <a:t>Nima-A - Marketing</a:t>
            </a:r>
          </a:p>
        </p:txBody>
      </p:sp>
      <p:sp>
        <p:nvSpPr>
          <p:cNvPr id="68611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6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6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2563" y="700088"/>
            <a:ext cx="6492875" cy="3652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64075"/>
            <a:ext cx="5029200" cy="4352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het opmaakprofiel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8614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0363"/>
            <a:ext cx="2971800" cy="466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8615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50363"/>
            <a:ext cx="2971800" cy="466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A00136B-F59F-49EA-ABC8-BF03CC061B6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3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115889"/>
            <a:ext cx="9120717" cy="719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8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3985" y="1268760"/>
            <a:ext cx="2518833" cy="4968552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71133" y="1268760"/>
            <a:ext cx="7359651" cy="496855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8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520000" cy="6463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8208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115889"/>
            <a:ext cx="9120717" cy="719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67" y="1556792"/>
            <a:ext cx="4938184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6054" y="1556792"/>
            <a:ext cx="49403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4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4" y="116633"/>
            <a:ext cx="9698633" cy="719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9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115889"/>
            <a:ext cx="9120717" cy="719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0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6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196752"/>
            <a:ext cx="4011084" cy="8020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96753"/>
            <a:ext cx="6815667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88841"/>
            <a:ext cx="4011084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38200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6916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24744"/>
            <a:ext cx="73152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3245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2440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0" y="980728"/>
            <a:ext cx="115200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modelstijlen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  <a:endParaRPr lang="en-US" altLang="nl-NL" dirty="0"/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1" y="0"/>
            <a:ext cx="225636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1pPr>
            <a:lvl2pPr marL="742950" indent="-285750"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2pPr>
            <a:lvl3pPr marL="1143000" indent="-228600"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3pPr>
            <a:lvl4pPr marL="1600200" indent="-228600"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4pPr>
            <a:lvl5pPr marL="2057400" indent="-228600"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nl-NL" sz="3000">
              <a:cs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448300" y="6335742"/>
            <a:ext cx="1295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76C53067-D269-4B43-B693-49A4E38C259A}" type="slidenum">
              <a:rPr lang="nl-NL" altLang="nl-NL" sz="1100" smtClean="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‹nr.›</a:t>
            </a:fld>
            <a:r>
              <a:rPr lang="nl-NL" altLang="nl-NL" sz="1100" dirty="0">
                <a:solidFill>
                  <a:schemeClr val="bg1"/>
                </a:solidFill>
              </a:rPr>
              <a:t> van 9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47EDB6BF-CE8F-817C-075E-4C56F049246E}"/>
              </a:ext>
            </a:extLst>
          </p:cNvPr>
          <p:cNvSpPr txBox="1">
            <a:spLocks/>
          </p:cNvSpPr>
          <p:nvPr userDrawn="1"/>
        </p:nvSpPr>
        <p:spPr>
          <a:xfrm>
            <a:off x="7320136" y="6371094"/>
            <a:ext cx="4464496" cy="26087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1755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07632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43510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938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775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232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4689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5146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nl-NL" kern="0" dirty="0"/>
              <a:t>Handboek voor de leraar basisonderwijs | H2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34743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34743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34743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34743"/>
          </a:solidFill>
          <a:latin typeface="Calibri" pitchFamily="34" charset="0"/>
        </a:defRPr>
      </a:lvl9pPr>
    </p:titleStyle>
    <p:bodyStyle>
      <a:lvl1pPr marL="358775" indent="-358775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87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76325" indent="-3587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5100" indent="-3587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793875" indent="-3587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3775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6pPr>
      <a:lvl7pPr marL="4232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7pPr>
      <a:lvl8pPr marL="4689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8pPr>
      <a:lvl9pPr marL="5146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5A22B-C1BB-96F2-7C58-AA909170D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40768"/>
            <a:ext cx="10363200" cy="1470025"/>
          </a:xfrm>
        </p:spPr>
        <p:txBody>
          <a:bodyPr/>
          <a:lstStyle/>
          <a:p>
            <a:pPr defTabSz="540000"/>
            <a:r>
              <a:rPr lang="nl-NL" sz="36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2	</a:t>
            </a:r>
            <a:r>
              <a:rPr lang="nl-NL" sz="3600" dirty="0">
                <a:solidFill>
                  <a:srgbClr val="FF9664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Hoe begrijp en begeleid ik kinderen in de onderbouw?</a:t>
            </a:r>
            <a:endParaRPr lang="nl-NL" sz="3600" dirty="0">
              <a:solidFill>
                <a:srgbClr val="FF966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4BA330A-EC7F-AD53-BDED-C4A4A9BCAD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Afbeelding met schets, Lijnillustraties, illustratie, kunst&#10;&#10;Automatisch gegenereerde beschrijving">
            <a:extLst>
              <a:ext uri="{FF2B5EF4-FFF2-40B4-BE49-F238E27FC236}">
                <a16:creationId xmlns:a16="http://schemas.microsoft.com/office/drawing/2014/main" id="{C1751E69-62A1-EEC9-0FAF-BB6311ED2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48" y="2564904"/>
            <a:ext cx="9496504" cy="34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karakteriseert het kind in de onderbouw?</a:t>
            </a:r>
          </a:p>
          <a:p>
            <a:r>
              <a:rPr lang="nl-NL" dirty="0"/>
              <a:t>Welke theorie helpt je om leerprocessen te begrijpen?</a:t>
            </a:r>
          </a:p>
          <a:p>
            <a:r>
              <a:rPr lang="nl-NL" dirty="0"/>
              <a:t>Wat zijn belangrijke principes om het leren te ondersteunen?</a:t>
            </a:r>
          </a:p>
          <a:p>
            <a:r>
              <a:rPr lang="nl-NL" dirty="0"/>
              <a:t>Wat speelt een rol bij de overgang naar groep 3?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Overzicht presentatie</a:t>
            </a:r>
          </a:p>
        </p:txBody>
      </p:sp>
    </p:spTree>
    <p:extLst>
      <p:ext uri="{BB962C8B-B14F-4D97-AF65-F5344CB8AC3E}">
        <p14:creationId xmlns:p14="http://schemas.microsoft.com/office/powerpoint/2010/main" val="85170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0C3462E-24FB-D760-C6AF-D3135F107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Fysiek-motorisch </a:t>
            </a:r>
          </a:p>
          <a:p>
            <a:r>
              <a:rPr lang="nl-NL" dirty="0"/>
              <a:t>Sociaal-emotioneel </a:t>
            </a:r>
          </a:p>
          <a:p>
            <a:r>
              <a:rPr lang="nl-NL" dirty="0"/>
              <a:t>Cognitief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EFB214-57D8-1ABC-A422-B31BFC94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karakteriseert het kind in de onderbouw?</a:t>
            </a:r>
          </a:p>
        </p:txBody>
      </p:sp>
    </p:spTree>
    <p:extLst>
      <p:ext uri="{BB962C8B-B14F-4D97-AF65-F5344CB8AC3E}">
        <p14:creationId xmlns:p14="http://schemas.microsoft.com/office/powerpoint/2010/main" val="359407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Lettertype, schermopname&#10;&#10;Automatisch gegenereerde beschrijving">
            <a:extLst>
              <a:ext uri="{FF2B5EF4-FFF2-40B4-BE49-F238E27FC236}">
                <a16:creationId xmlns:a16="http://schemas.microsoft.com/office/drawing/2014/main" id="{BDEE4C47-5199-BCA3-D783-70028DDCE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1" y="1268760"/>
            <a:ext cx="11200399" cy="432048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DEFB214-57D8-1ABC-A422-B31BFC94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baby tot dreumes tot peuter</a:t>
            </a:r>
          </a:p>
        </p:txBody>
      </p:sp>
    </p:spTree>
    <p:extLst>
      <p:ext uri="{BB962C8B-B14F-4D97-AF65-F5344CB8AC3E}">
        <p14:creationId xmlns:p14="http://schemas.microsoft.com/office/powerpoint/2010/main" val="73681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EBDA25-C88A-FAD4-E576-AC0CB4B7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Spelontwikkeling en samenspel</a:t>
            </a:r>
          </a:p>
          <a:p>
            <a:r>
              <a:rPr lang="nl-NL" dirty="0"/>
              <a:t>Taalontwikkeling</a:t>
            </a:r>
          </a:p>
          <a:p>
            <a:r>
              <a:rPr lang="nl-NL" dirty="0"/>
              <a:t>Invloed van hechting voor de latere ontwikkeling</a:t>
            </a:r>
          </a:p>
          <a:p>
            <a:r>
              <a:rPr lang="nl-NL" dirty="0" err="1"/>
              <a:t>Theory</a:t>
            </a:r>
            <a:r>
              <a:rPr lang="nl-NL" dirty="0"/>
              <a:t> of mind – denken vanuit de ander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8C5401-B684-5D99-DD03-BF7D9CB8C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theorie helpt je om leerprocessen te begrijpen?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835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ACE4E6A-763F-C014-D4DF-8E90929EE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8460" y="1124744"/>
            <a:ext cx="4633800" cy="489585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48C5401-B684-5D99-DD03-BF7D9CB8C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Theorie: Bouwstenen van hechting</a:t>
            </a:r>
          </a:p>
        </p:txBody>
      </p:sp>
    </p:spTree>
    <p:extLst>
      <p:ext uri="{BB962C8B-B14F-4D97-AF65-F5344CB8AC3E}">
        <p14:creationId xmlns:p14="http://schemas.microsoft.com/office/powerpoint/2010/main" val="381654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5A6B194-C14F-821C-3D7A-E675561DC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Houding van de leraar</a:t>
            </a:r>
          </a:p>
          <a:p>
            <a:r>
              <a:rPr lang="nl-NL" dirty="0"/>
              <a:t>Voorschoolse en vroegschoolse educatie</a:t>
            </a:r>
          </a:p>
          <a:p>
            <a:r>
              <a:rPr lang="nl-NL" dirty="0"/>
              <a:t>Lerend spelend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5C195D8-EFA5-22D2-70EE-4C9C16FC6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principes om het leren te ondersteunen</a:t>
            </a:r>
          </a:p>
        </p:txBody>
      </p:sp>
    </p:spTree>
    <p:extLst>
      <p:ext uri="{BB962C8B-B14F-4D97-AF65-F5344CB8AC3E}">
        <p14:creationId xmlns:p14="http://schemas.microsoft.com/office/powerpoint/2010/main" val="117267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62FFC2D-FDD2-2D31-7772-903A20095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Focus op schools leren</a:t>
            </a:r>
          </a:p>
          <a:p>
            <a:r>
              <a:rPr lang="nl-NL" dirty="0"/>
              <a:t>Schoolrijpheid observeren</a:t>
            </a:r>
          </a:p>
          <a:p>
            <a:r>
              <a:rPr lang="nl-NL" dirty="0"/>
              <a:t>Overgangsgesprekken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5B0463-94B5-54D0-7401-E8F0F039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speelt een rol bij de overgang naar groep 3?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890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984112D-7233-A319-EF39-74BB42C79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nl-NL" dirty="0"/>
              <a:t>Geef jouw mening over de volgende stelling en licht je mening toe: ‘Als leraar in de onderbouw moet je het vrije spel van kinderen niet onderbreken.’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E985A29-F24A-444A-5EC2-22522E6D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Reflectievraag</a:t>
            </a:r>
          </a:p>
        </p:txBody>
      </p:sp>
    </p:spTree>
    <p:extLst>
      <p:ext uri="{BB962C8B-B14F-4D97-AF65-F5344CB8AC3E}">
        <p14:creationId xmlns:p14="http://schemas.microsoft.com/office/powerpoint/2010/main" val="603538825"/>
      </p:ext>
    </p:extLst>
  </p:cSld>
  <p:clrMapOvr>
    <a:masterClrMapping/>
  </p:clrMapOvr>
</p:sld>
</file>

<file path=ppt/theme/theme1.xml><?xml version="1.0" encoding="utf-8"?>
<a:theme xmlns:a="http://schemas.openxmlformats.org/drawingml/2006/main" name="ppt sjab;loon leltz">
  <a:themeElements>
    <a:clrScheme name="sjabloon coutinh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jabloon coutinh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987425" marR="0" indent="2667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Char char="•"/>
          <a:tabLst/>
          <a:defRPr kumimoji="0" lang="nl-NL" sz="3000" b="0" i="0" u="none" strike="noStrike" cap="none" normalizeH="0" baseline="0">
            <a:ln>
              <a:noFill/>
            </a:ln>
            <a:solidFill>
              <a:srgbClr val="602559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987425" marR="0" indent="2667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Char char="•"/>
          <a:tabLst/>
          <a:defRPr kumimoji="0" lang="nl-NL" sz="3000" b="0" i="0" u="none" strike="noStrike" cap="none" normalizeH="0" baseline="0">
            <a:ln>
              <a:noFill/>
            </a:ln>
            <a:solidFill>
              <a:srgbClr val="602559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jabloon coutinh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169</Words>
  <Application>Microsoft Office PowerPoint</Application>
  <PresentationFormat>Breedbeeld</PresentationFormat>
  <Paragraphs>27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Source Sans Pro</vt:lpstr>
      <vt:lpstr>Source Sans Pro SemiBold</vt:lpstr>
      <vt:lpstr>Times New Roman</vt:lpstr>
      <vt:lpstr>ppt sjab;loon leltz</vt:lpstr>
      <vt:lpstr>2 Hoe begrijp en begeleid ik kinderen in de onderbouw?</vt:lpstr>
      <vt:lpstr>Overzicht presentatie</vt:lpstr>
      <vt:lpstr>Wat karakteriseert het kind in de onderbouw?</vt:lpstr>
      <vt:lpstr>Van baby tot dreumes tot peuter</vt:lpstr>
      <vt:lpstr>Welke theorie helpt je om leerprocessen te begrijpen? </vt:lpstr>
      <vt:lpstr>Theorie: Bouwstenen van hechting</vt:lpstr>
      <vt:lpstr>Belangrijke principes om het leren te ondersteunen</vt:lpstr>
      <vt:lpstr>Wat speelt een rol bij de overgang naar groep 3? </vt:lpstr>
      <vt:lpstr>Reflectievraag</vt:lpstr>
    </vt:vector>
  </TitlesOfParts>
  <Company>Uitgeverij Coutinho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Louise Prompers</dc:creator>
  <cp:lastModifiedBy>Elly Lewin</cp:lastModifiedBy>
  <cp:revision>33</cp:revision>
  <cp:lastPrinted>2004-07-26T08:49:33Z</cp:lastPrinted>
  <dcterms:created xsi:type="dcterms:W3CDTF">2017-01-10T11:02:55Z</dcterms:created>
  <dcterms:modified xsi:type="dcterms:W3CDTF">2023-06-07T09:48:20Z</dcterms:modified>
</cp:coreProperties>
</file>