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1"/>
  </p:sldMasterIdLst>
  <p:notesMasterIdLst>
    <p:notesMasterId r:id="rId15"/>
  </p:notesMasterIdLst>
  <p:handoutMasterIdLst>
    <p:handoutMasterId r:id="rId16"/>
  </p:handoutMasterIdLst>
  <p:sldIdLst>
    <p:sldId id="262" r:id="rId2"/>
    <p:sldId id="260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</p:sldIdLst>
  <p:sldSz cx="12192000" cy="6858000"/>
  <p:notesSz cx="6858000" cy="9737725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sz="3000" kern="1200">
        <a:solidFill>
          <a:srgbClr val="602559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3000" kern="1200">
        <a:solidFill>
          <a:srgbClr val="602559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3000" kern="1200">
        <a:solidFill>
          <a:srgbClr val="602559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3000" kern="1200">
        <a:solidFill>
          <a:srgbClr val="602559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3000" kern="1200">
        <a:solidFill>
          <a:srgbClr val="602559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3000" kern="1200">
        <a:solidFill>
          <a:srgbClr val="602559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3000" kern="1200">
        <a:solidFill>
          <a:srgbClr val="602559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3000" kern="1200">
        <a:solidFill>
          <a:srgbClr val="602559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3000" kern="1200">
        <a:solidFill>
          <a:srgbClr val="602559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vette hiemstra" initials="yh" lastIdx="1" clrIdx="0">
    <p:extLst>
      <p:ext uri="{19B8F6BF-5375-455C-9EA6-DF929625EA0E}">
        <p15:presenceInfo xmlns:p15="http://schemas.microsoft.com/office/powerpoint/2012/main" userId="47c5f7f414893c6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664"/>
    <a:srgbClr val="2A363F"/>
    <a:srgbClr val="B45318"/>
    <a:srgbClr val="DEC332"/>
    <a:srgbClr val="71AFC2"/>
    <a:srgbClr val="AA3E14"/>
    <a:srgbClr val="AC3101"/>
    <a:srgbClr val="8D2902"/>
    <a:srgbClr val="DF4F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728" autoAdjust="0"/>
  </p:normalViewPr>
  <p:slideViewPr>
    <p:cSldViewPr>
      <p:cViewPr varScale="1">
        <p:scale>
          <a:sx n="62" d="100"/>
          <a:sy n="62" d="100"/>
        </p:scale>
        <p:origin x="804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-1588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buSzTx/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nl-NL"/>
              <a:t>Nima-A - Marketing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-1588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SzTx/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50363"/>
            <a:ext cx="2971800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buSzTx/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67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buSzTx/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nl-NL"/>
              <a:t>Nima-A - Marketing</a:t>
            </a:r>
          </a:p>
        </p:txBody>
      </p:sp>
      <p:sp>
        <p:nvSpPr>
          <p:cNvPr id="68611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67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SzTx/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076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82563" y="700088"/>
            <a:ext cx="6492875" cy="36528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3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664075"/>
            <a:ext cx="5029200" cy="43529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Klik om het opmaakprofiel van de modeltekst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68614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50363"/>
            <a:ext cx="2971800" cy="4667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buSzTx/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8615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250363"/>
            <a:ext cx="2971800" cy="4667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5A00136B-F59F-49EA-ABC8-BF03CC061B63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83432" y="141277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defRPr>
            </a:lvl1pPr>
          </a:lstStyle>
          <a:p>
            <a:r>
              <a:rPr lang="nl-NL" dirty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dirty="0"/>
              <a:t>Klik om de ondertitelstijl van het model te bewerken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3735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667" y="115889"/>
            <a:ext cx="9120717" cy="71913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nl-NL" dirty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185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3985" y="1268760"/>
            <a:ext cx="2518833" cy="4968552"/>
          </a:xfrm>
          <a:prstGeom prst="rect">
            <a:avLst/>
          </a:prstGeo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71133" y="1268760"/>
            <a:ext cx="7359651" cy="4968552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6800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83432" y="141277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defRPr>
            </a:lvl1pPr>
          </a:lstStyle>
          <a:p>
            <a:r>
              <a:rPr lang="nl-NL" dirty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dirty="0"/>
              <a:t>Klik om de ondertitelstijl van het model te bewerken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3735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  <a:latin typeface="+mn-lt"/>
              </a:defRPr>
            </a:lvl2pPr>
            <a:lvl3pPr>
              <a:defRPr>
                <a:solidFill>
                  <a:schemeClr val="tx1"/>
                </a:solidFill>
                <a:latin typeface="+mn-lt"/>
              </a:defRPr>
            </a:lvl3pPr>
            <a:lvl4pPr>
              <a:defRPr>
                <a:solidFill>
                  <a:schemeClr val="tx1"/>
                </a:solidFill>
                <a:latin typeface="+mn-lt"/>
              </a:defRPr>
            </a:lvl4pPr>
            <a:lvl5pPr>
              <a:defRPr>
                <a:solidFill>
                  <a:schemeClr val="tx1"/>
                </a:solidFill>
                <a:latin typeface="+mn-lt"/>
              </a:defRPr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35360" y="116632"/>
            <a:ext cx="11520000" cy="64638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nl-NL" dirty="0"/>
              <a:t>Klik om de stijl te bewerken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04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dirty="0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3982089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667" y="115889"/>
            <a:ext cx="9120717" cy="71913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nl-NL" dirty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67" y="1556792"/>
            <a:ext cx="4938184" cy="4392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6054" y="1556792"/>
            <a:ext cx="4940300" cy="4392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5446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19404" y="116633"/>
            <a:ext cx="9698633" cy="71913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nl-NL" dirty="0"/>
              <a:t>Klik om de stijl te bewerken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791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667" y="115889"/>
            <a:ext cx="9120717" cy="71913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nl-NL" dirty="0"/>
              <a:t>Klik om de stijl te bewerken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602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1360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393" y="1196752"/>
            <a:ext cx="4011084" cy="80201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196753"/>
            <a:ext cx="6815667" cy="492941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988841"/>
            <a:ext cx="4011084" cy="413732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1382004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6916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1124744"/>
            <a:ext cx="7315200" cy="374441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/>
              <a:t>Klik op het pictogram als u een afbeelding wilt toevoegen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432450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1624404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5360" y="980728"/>
            <a:ext cx="11520000" cy="4896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dirty="0"/>
              <a:t>Klik om de modelstijlen te bewerken</a:t>
            </a:r>
          </a:p>
          <a:p>
            <a:pPr lvl="1"/>
            <a:r>
              <a:rPr lang="nl-NL" altLang="nl-NL" dirty="0"/>
              <a:t>Tweede niveau</a:t>
            </a:r>
          </a:p>
          <a:p>
            <a:pPr lvl="2"/>
            <a:r>
              <a:rPr lang="nl-NL" altLang="nl-NL" dirty="0"/>
              <a:t>Derde niveau</a:t>
            </a:r>
          </a:p>
          <a:p>
            <a:pPr lvl="3"/>
            <a:r>
              <a:rPr lang="nl-NL" altLang="nl-NL" dirty="0"/>
              <a:t>Vierde niveau</a:t>
            </a:r>
          </a:p>
          <a:p>
            <a:pPr lvl="4"/>
            <a:r>
              <a:rPr lang="nl-NL" altLang="nl-NL" dirty="0"/>
              <a:t>Vijfde niveau</a:t>
            </a:r>
            <a:endParaRPr lang="en-US" altLang="nl-NL" dirty="0"/>
          </a:p>
        </p:txBody>
      </p:sp>
      <p:sp>
        <p:nvSpPr>
          <p:cNvPr id="1030" name="Rectangle 16"/>
          <p:cNvSpPr>
            <a:spLocks noChangeArrowheads="1"/>
          </p:cNvSpPr>
          <p:nvPr/>
        </p:nvSpPr>
        <p:spPr bwMode="auto">
          <a:xfrm>
            <a:off x="1" y="0"/>
            <a:ext cx="2256367" cy="112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 eaLnBrk="0" hangingPunct="0">
              <a:defRPr sz="3000">
                <a:solidFill>
                  <a:srgbClr val="602559"/>
                </a:solidFill>
                <a:latin typeface="Calibri" pitchFamily="34" charset="0"/>
              </a:defRPr>
            </a:lvl1pPr>
            <a:lvl2pPr marL="742950" indent="-285750" eaLnBrk="0" hangingPunct="0">
              <a:defRPr sz="3000">
                <a:solidFill>
                  <a:srgbClr val="602559"/>
                </a:solidFill>
                <a:latin typeface="Calibri" pitchFamily="34" charset="0"/>
              </a:defRPr>
            </a:lvl2pPr>
            <a:lvl3pPr marL="1143000" indent="-228600" eaLnBrk="0" hangingPunct="0">
              <a:defRPr sz="3000">
                <a:solidFill>
                  <a:srgbClr val="602559"/>
                </a:solidFill>
                <a:latin typeface="Calibri" pitchFamily="34" charset="0"/>
              </a:defRPr>
            </a:lvl3pPr>
            <a:lvl4pPr marL="1600200" indent="-228600" eaLnBrk="0" hangingPunct="0">
              <a:defRPr sz="3000">
                <a:solidFill>
                  <a:srgbClr val="602559"/>
                </a:solidFill>
                <a:latin typeface="Calibri" pitchFamily="34" charset="0"/>
              </a:defRPr>
            </a:lvl4pPr>
            <a:lvl5pPr marL="2057400" indent="-228600" eaLnBrk="0" hangingPunct="0">
              <a:defRPr sz="3000">
                <a:solidFill>
                  <a:srgbClr val="60255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60255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60255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60255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602559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SzPct val="80000"/>
              <a:buFontTx/>
              <a:buChar char="•"/>
              <a:defRPr/>
            </a:pPr>
            <a:endParaRPr lang="en-US" altLang="nl-NL" sz="3000">
              <a:cs typeface="Arial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448300" y="6335742"/>
            <a:ext cx="129540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3000">
                <a:solidFill>
                  <a:srgbClr val="60255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000">
                <a:solidFill>
                  <a:srgbClr val="60255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000">
                <a:solidFill>
                  <a:srgbClr val="60255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000">
                <a:solidFill>
                  <a:srgbClr val="60255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000">
                <a:solidFill>
                  <a:srgbClr val="60255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60255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60255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60255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60255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fld id="{76C53067-D269-4B43-B693-49A4E38C259A}" type="slidenum">
              <a:rPr lang="nl-NL" altLang="nl-NL" sz="1100" smtClean="0">
                <a:solidFill>
                  <a:schemeClr val="bg1"/>
                </a:solidFill>
              </a:rPr>
              <a:pPr algn="ctr" eaLnBrk="1" hangingPunct="1">
                <a:spcBef>
                  <a:spcPct val="50000"/>
                </a:spcBef>
                <a:defRPr/>
              </a:pPr>
              <a:t>‹nr.›</a:t>
            </a:fld>
            <a:r>
              <a:rPr lang="nl-NL" altLang="nl-NL" sz="1100" dirty="0">
                <a:solidFill>
                  <a:schemeClr val="bg1"/>
                </a:solidFill>
              </a:rPr>
              <a:t> van 13</a:t>
            </a:r>
          </a:p>
        </p:txBody>
      </p:sp>
      <p:sp>
        <p:nvSpPr>
          <p:cNvPr id="2" name="Tijdelijke aanduiding voor tekst 4">
            <a:extLst>
              <a:ext uri="{FF2B5EF4-FFF2-40B4-BE49-F238E27FC236}">
                <a16:creationId xmlns:a16="http://schemas.microsoft.com/office/drawing/2014/main" id="{861883A9-A9EB-898F-FEDB-7414B88451BD}"/>
              </a:ext>
            </a:extLst>
          </p:cNvPr>
          <p:cNvSpPr txBox="1">
            <a:spLocks/>
          </p:cNvSpPr>
          <p:nvPr userDrawn="1"/>
        </p:nvSpPr>
        <p:spPr>
          <a:xfrm>
            <a:off x="7320136" y="6371094"/>
            <a:ext cx="4464496" cy="260870"/>
          </a:xfrm>
          <a:prstGeom prst="rect">
            <a:avLst/>
          </a:prstGeom>
        </p:spPr>
        <p:txBody>
          <a:bodyPr/>
          <a:lstStyle>
            <a:lvl1pPr marL="0" indent="0" algn="r" rtl="0" eaLnBrk="0" fontAlgn="base" hangingPunct="0">
              <a:spcBef>
                <a:spcPct val="20000"/>
              </a:spcBef>
              <a:spcAft>
                <a:spcPct val="0"/>
              </a:spcAft>
              <a:buSzPct val="80000"/>
              <a:buFont typeface="Arial" panose="020B0604020202020204" pitchFamily="34" charset="0"/>
              <a:buNone/>
              <a:defRPr sz="1400" b="1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1pPr>
            <a:lvl2pPr marL="717550" indent="-358775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2pPr>
            <a:lvl3pPr marL="1076325" indent="-358775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3pPr>
            <a:lvl4pPr marL="1435100" indent="-358775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4pPr>
            <a:lvl5pPr marL="1793875" indent="-358775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5pPr>
            <a:lvl6pPr marL="377507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423227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468947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514667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nl-NL" kern="0" dirty="0"/>
              <a:t>Handboek voor de leraar basisonderwijs | H3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3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37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chemeClr val="bg1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chemeClr val="bg1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chemeClr val="bg1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chemeClr val="bg1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334743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334743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334743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334743"/>
          </a:solidFill>
          <a:latin typeface="Calibri" pitchFamily="34" charset="0"/>
        </a:defRPr>
      </a:lvl9pPr>
    </p:titleStyle>
    <p:bodyStyle>
      <a:lvl1pPr marL="358775" indent="-358775" algn="l" rtl="0" eaLnBrk="0" fontAlgn="base" hangingPunct="0">
        <a:spcBef>
          <a:spcPct val="20000"/>
        </a:spcBef>
        <a:spcAft>
          <a:spcPct val="0"/>
        </a:spcAft>
        <a:buSzPct val="80000"/>
        <a:buFont typeface="Arial" panose="020B0604020202020204" pitchFamily="34" charset="0"/>
        <a:buChar char="•"/>
        <a:defRPr sz="3400">
          <a:solidFill>
            <a:schemeClr val="tx1"/>
          </a:solidFill>
          <a:latin typeface="+mn-lt"/>
          <a:ea typeface="+mn-ea"/>
          <a:cs typeface="+mn-cs"/>
        </a:defRPr>
      </a:lvl1pPr>
      <a:lvl2pPr marL="717550" indent="-358775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2pPr>
      <a:lvl3pPr marL="1076325" indent="-35877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3pPr>
      <a:lvl4pPr marL="1435100" indent="-358775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4pPr>
      <a:lvl5pPr marL="1793875" indent="-358775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5pPr>
      <a:lvl6pPr marL="3775075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ＭＳ Ｐゴシック" charset="-128"/>
        </a:defRPr>
      </a:lvl6pPr>
      <a:lvl7pPr marL="4232275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ＭＳ Ｐゴシック" charset="-128"/>
        </a:defRPr>
      </a:lvl7pPr>
      <a:lvl8pPr marL="4689475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ＭＳ Ｐゴシック" charset="-128"/>
        </a:defRPr>
      </a:lvl8pPr>
      <a:lvl9pPr marL="5146675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55A22B-C1BB-96F2-7C58-AA909170DE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1340768"/>
            <a:ext cx="10363200" cy="1470025"/>
          </a:xfrm>
        </p:spPr>
        <p:txBody>
          <a:bodyPr/>
          <a:lstStyle/>
          <a:p>
            <a:pPr defTabSz="540000"/>
            <a:r>
              <a:rPr lang="nl-NL" sz="3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3	</a:t>
            </a:r>
            <a:r>
              <a:rPr lang="nl-NL" sz="3600" dirty="0">
                <a:solidFill>
                  <a:srgbClr val="FF96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Hoe begrijp en begeleid ik kinderen in de middenbouw?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4BA330A-EC7F-AD53-BDED-C4A4A9BCAD3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5" name="Afbeelding 4" descr="Afbeelding met schets, tekening, Lijnillustraties, illustratie&#10;&#10;Automatisch gegenereerde beschrijving">
            <a:extLst>
              <a:ext uri="{FF2B5EF4-FFF2-40B4-BE49-F238E27FC236}">
                <a16:creationId xmlns:a16="http://schemas.microsoft.com/office/drawing/2014/main" id="{CE0CA311-5788-9E33-85B6-0A6EA978E50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1744" y="2317427"/>
            <a:ext cx="5544616" cy="3736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18414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F3D2305F-5D14-5ECE-F3BA-AA1472CCAB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/>
              <a:t>Empathie</a:t>
            </a:r>
            <a:r>
              <a:rPr lang="nl-NL" dirty="0"/>
              <a:t>: Het vermogen zich in te leven in het gevoel </a:t>
            </a:r>
            <a:br>
              <a:rPr lang="nl-NL" dirty="0"/>
            </a:br>
            <a:r>
              <a:rPr lang="nl-NL" dirty="0"/>
              <a:t>en de situatie van een ander</a:t>
            </a:r>
          </a:p>
          <a:p>
            <a:r>
              <a:rPr lang="nl-NL" b="1" dirty="0"/>
              <a:t>Sociale cognitie</a:t>
            </a:r>
            <a:r>
              <a:rPr lang="nl-NL" dirty="0"/>
              <a:t>: Inzicht in sociale situaties</a:t>
            </a:r>
          </a:p>
          <a:p>
            <a:r>
              <a:rPr lang="nl-NL" b="1" dirty="0"/>
              <a:t>Sociale vaardigheden</a:t>
            </a:r>
            <a:r>
              <a:rPr lang="nl-NL" dirty="0"/>
              <a:t>: Vaardig handelen op sociaal </a:t>
            </a:r>
            <a:br>
              <a:rPr lang="nl-NL" dirty="0"/>
            </a:br>
            <a:r>
              <a:rPr lang="nl-NL" dirty="0"/>
              <a:t>gepaste wijze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DB0EB21-5A85-8B23-28A6-61D43E481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200" dirty="0"/>
              <a:t>Theorie: Empathie, </a:t>
            </a:r>
            <a:r>
              <a:rPr lang="nl-NL" sz="3200" dirty="0" err="1"/>
              <a:t>prosociaal</a:t>
            </a:r>
            <a:r>
              <a:rPr lang="nl-NL" sz="3200" dirty="0"/>
              <a:t> gedrag en moreel handelen</a:t>
            </a:r>
          </a:p>
        </p:txBody>
      </p:sp>
    </p:spTree>
    <p:extLst>
      <p:ext uri="{BB962C8B-B14F-4D97-AF65-F5344CB8AC3E}">
        <p14:creationId xmlns:p14="http://schemas.microsoft.com/office/powerpoint/2010/main" val="5407660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2C7B140F-E338-A8EE-0EB5-39CDBFAA58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Gewoontevorming</a:t>
            </a:r>
          </a:p>
          <a:p>
            <a:r>
              <a:rPr lang="nl-NL" dirty="0"/>
              <a:t>Pedagogische sensitiviteit</a:t>
            </a:r>
          </a:p>
          <a:p>
            <a:r>
              <a:rPr lang="nl-NL" dirty="0"/>
              <a:t>Aanvankelijke leerprocessen begeleiden</a:t>
            </a:r>
          </a:p>
          <a:p>
            <a:endParaRPr lang="nl-NL" dirty="0"/>
          </a:p>
          <a:p>
            <a:endParaRPr lang="nl-NL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B4FDAB86-C961-BCAB-17AC-8AF2EAB5BE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Belangrijke principes om het leren te ondersteunen</a:t>
            </a: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483672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2C9E5E7B-4B4B-4728-49F4-367CC19323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Leer- en gedragsmoeilijkheden</a:t>
            </a:r>
          </a:p>
          <a:p>
            <a:r>
              <a:rPr lang="nl-NL" dirty="0" err="1"/>
              <a:t>Hoogintelligent</a:t>
            </a:r>
            <a:r>
              <a:rPr lang="nl-NL" dirty="0"/>
              <a:t>, </a:t>
            </a:r>
            <a:r>
              <a:rPr lang="nl-NL" dirty="0" err="1"/>
              <a:t>hoogsensitief</a:t>
            </a:r>
            <a:r>
              <a:rPr lang="nl-NL" dirty="0"/>
              <a:t>, hoogbegaafd</a:t>
            </a:r>
          </a:p>
          <a:p>
            <a:r>
              <a:rPr lang="nl-NL" dirty="0"/>
              <a:t>Faalangst</a:t>
            </a:r>
          </a:p>
          <a:p>
            <a:endParaRPr lang="nl-NL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54CB92C0-7461-132A-BD8D-286C4B9083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Welke factoren kunnen het leren belemmeren?</a:t>
            </a:r>
          </a:p>
        </p:txBody>
      </p:sp>
    </p:spTree>
    <p:extLst>
      <p:ext uri="{BB962C8B-B14F-4D97-AF65-F5344CB8AC3E}">
        <p14:creationId xmlns:p14="http://schemas.microsoft.com/office/powerpoint/2010/main" val="9861671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012AD506-C49A-02F1-BECC-CE15D7342F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nl-NL" dirty="0"/>
              <a:t>Er worden in dit hoofdstuk verschillende leertheorieën besproken. Maar wat is leren eigenlijk? Welke leertheorie is voor jou het meest waardevol? Waarom?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B801C26-8692-C8BA-075C-915EF6007E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Reflectievraag</a:t>
            </a:r>
          </a:p>
        </p:txBody>
      </p:sp>
    </p:spTree>
    <p:extLst>
      <p:ext uri="{BB962C8B-B14F-4D97-AF65-F5344CB8AC3E}">
        <p14:creationId xmlns:p14="http://schemas.microsoft.com/office/powerpoint/2010/main" val="816610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Wat karakteriseert het kind in de middenbouw?</a:t>
            </a:r>
          </a:p>
          <a:p>
            <a:r>
              <a:rPr lang="nl-NL" dirty="0"/>
              <a:t>Welke theorie helpt je om leerprocessen te begrijpen?</a:t>
            </a:r>
          </a:p>
          <a:p>
            <a:r>
              <a:rPr lang="nl-NL" dirty="0"/>
              <a:t>Wat zijn belangrijke principes om het leren te ondersteunen?</a:t>
            </a:r>
          </a:p>
          <a:p>
            <a:r>
              <a:rPr lang="nl-NL"/>
              <a:t>Welke </a:t>
            </a:r>
            <a:r>
              <a:rPr lang="nl-NL" dirty="0"/>
              <a:t>factoren kunnen het leren belemmeren?</a:t>
            </a:r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tx1"/>
                </a:solidFill>
              </a:rPr>
              <a:t>Overzicht presentatie</a:t>
            </a:r>
          </a:p>
        </p:txBody>
      </p:sp>
    </p:spTree>
    <p:extLst>
      <p:ext uri="{BB962C8B-B14F-4D97-AF65-F5344CB8AC3E}">
        <p14:creationId xmlns:p14="http://schemas.microsoft.com/office/powerpoint/2010/main" val="851704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B2016798-3CE7-DE2C-2837-68A6DD99A4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Fysiek-motorisch </a:t>
            </a:r>
          </a:p>
          <a:p>
            <a:r>
              <a:rPr lang="nl-NL" dirty="0"/>
              <a:t>Sociaal-emotioneel </a:t>
            </a:r>
          </a:p>
          <a:p>
            <a:r>
              <a:rPr lang="nl-NL" dirty="0"/>
              <a:t>Cognitief</a:t>
            </a:r>
          </a:p>
          <a:p>
            <a:endParaRPr lang="nl-NL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68721A2D-6BFC-28FB-F73F-41E01E3E1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karakteriseert het kind in de middenbouw?</a:t>
            </a: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53442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Tijdelijke aanduiding voor inhoud 4" descr="Afbeelding met tekst, Lettertype, schermopname&#10;&#10;Automatisch gegenereerde beschrijving">
            <a:extLst>
              <a:ext uri="{FF2B5EF4-FFF2-40B4-BE49-F238E27FC236}">
                <a16:creationId xmlns:a16="http://schemas.microsoft.com/office/drawing/2014/main" id="{7C0EC8B8-4BDE-2C1D-15B3-57251128221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582" y="1484784"/>
            <a:ext cx="10058836" cy="3888432"/>
          </a:xfrm>
        </p:spPr>
      </p:pic>
      <p:sp>
        <p:nvSpPr>
          <p:cNvPr id="3" name="Titel 2">
            <a:extLst>
              <a:ext uri="{FF2B5EF4-FFF2-40B4-BE49-F238E27FC236}">
                <a16:creationId xmlns:a16="http://schemas.microsoft.com/office/drawing/2014/main" id="{1F5535FF-224B-2219-A31E-E75712FDA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Ontwikkeling in de middenbouw</a:t>
            </a:r>
          </a:p>
        </p:txBody>
      </p:sp>
    </p:spTree>
    <p:extLst>
      <p:ext uri="{BB962C8B-B14F-4D97-AF65-F5344CB8AC3E}">
        <p14:creationId xmlns:p14="http://schemas.microsoft.com/office/powerpoint/2010/main" val="3530886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CD9AA14D-E3B2-D73E-51C1-76FEDEC310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Behaviorisme, cognitivisme, constructivisme</a:t>
            </a:r>
          </a:p>
          <a:p>
            <a:r>
              <a:rPr lang="nl-NL" dirty="0"/>
              <a:t>Leerpsychologie van Piaget en </a:t>
            </a:r>
            <a:r>
              <a:rPr lang="nl-NL" dirty="0" err="1"/>
              <a:t>Vygotksy</a:t>
            </a:r>
            <a:endParaRPr lang="nl-NL" dirty="0"/>
          </a:p>
          <a:p>
            <a:r>
              <a:rPr lang="nl-NL" dirty="0"/>
              <a:t>Executieve functies</a:t>
            </a:r>
          </a:p>
          <a:p>
            <a:r>
              <a:rPr lang="nl-NL" dirty="0"/>
              <a:t>Empathie, </a:t>
            </a:r>
            <a:r>
              <a:rPr lang="nl-NL" dirty="0" err="1"/>
              <a:t>prosociaal</a:t>
            </a:r>
            <a:r>
              <a:rPr lang="nl-NL" dirty="0"/>
              <a:t> gedrag en moreel handelen</a:t>
            </a:r>
          </a:p>
          <a:p>
            <a:endParaRPr lang="nl-NL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F5535FF-224B-2219-A31E-E75712FDA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Welke theorie helpt je om leerprocessen te begrijpen?</a:t>
            </a:r>
          </a:p>
        </p:txBody>
      </p:sp>
    </p:spTree>
    <p:extLst>
      <p:ext uri="{BB962C8B-B14F-4D97-AF65-F5344CB8AC3E}">
        <p14:creationId xmlns:p14="http://schemas.microsoft.com/office/powerpoint/2010/main" val="20830039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25666D72-C0BD-4A3F-E681-1407AFDC92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3200" dirty="0"/>
              <a:t>Behaviorisme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sz="2600" dirty="0"/>
              <a:t>Klassiek en </a:t>
            </a:r>
            <a:r>
              <a:rPr lang="nl-NL" sz="2600" dirty="0" err="1"/>
              <a:t>operant</a:t>
            </a:r>
            <a:r>
              <a:rPr lang="nl-NL" sz="2600" dirty="0"/>
              <a:t> conditioneren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sz="2600" dirty="0"/>
              <a:t>Van succesbeleving gaat een positieve werking uit</a:t>
            </a:r>
          </a:p>
          <a:p>
            <a:r>
              <a:rPr lang="nl-NL" sz="3200" dirty="0"/>
              <a:t>Cognitivisme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sz="2600" dirty="0"/>
              <a:t>Geheugenprocessen staan centraal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sz="2600" dirty="0"/>
              <a:t>De leerling als actief </a:t>
            </a:r>
            <a:r>
              <a:rPr lang="nl-NL" sz="2600" dirty="0" err="1"/>
              <a:t>informatieverwerkend</a:t>
            </a:r>
            <a:r>
              <a:rPr lang="nl-NL" sz="2600" dirty="0"/>
              <a:t> systeem</a:t>
            </a:r>
          </a:p>
          <a:p>
            <a:r>
              <a:rPr lang="nl-NL" sz="3200" dirty="0"/>
              <a:t>Constructivisme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sz="2600" dirty="0"/>
              <a:t>De werkelijkheid opbouwen op basis van ervaringen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sz="2600" dirty="0"/>
              <a:t>Een rijke leeromgeving draagt bij aan leren</a:t>
            </a:r>
          </a:p>
          <a:p>
            <a:endParaRPr lang="nl-NL" sz="3200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7E066754-A97E-18B8-7D6C-024EC4593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Theorie: Leertheorieën</a:t>
            </a:r>
          </a:p>
        </p:txBody>
      </p:sp>
    </p:spTree>
    <p:extLst>
      <p:ext uri="{BB962C8B-B14F-4D97-AF65-F5344CB8AC3E}">
        <p14:creationId xmlns:p14="http://schemas.microsoft.com/office/powerpoint/2010/main" val="34382676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61FA8453-8B78-6C32-3936-EB44AFC266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3200" dirty="0"/>
              <a:t>Fasen: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sz="2400" dirty="0"/>
              <a:t>Sensomotorisch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sz="2400" dirty="0"/>
              <a:t>Pre-operationeel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sz="2400" dirty="0"/>
              <a:t>Concreet operationeel: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nl-NL" sz="2000" dirty="0"/>
              <a:t>Conservatie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nl-NL" sz="2000" dirty="0"/>
              <a:t>Classificatie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nl-NL" sz="2000" dirty="0"/>
              <a:t>Omkeerbaarheid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nl-NL" sz="2000" dirty="0"/>
              <a:t>Wederkerigheid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nl-NL" sz="2000" dirty="0"/>
              <a:t>Relativiteit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sz="2400" dirty="0"/>
              <a:t>Formeel operationeel</a:t>
            </a:r>
          </a:p>
          <a:p>
            <a:r>
              <a:rPr lang="nl-NL" sz="3200" dirty="0"/>
              <a:t>Denkschema: Assimileren of accommoderen</a:t>
            </a:r>
          </a:p>
          <a:p>
            <a:endParaRPr lang="nl-NL" sz="3200" dirty="0"/>
          </a:p>
          <a:p>
            <a:endParaRPr lang="nl-NL" sz="3200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A52FC7E-5D2D-71C0-9F3C-6A4CDBC49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Theorie: Piaget</a:t>
            </a:r>
          </a:p>
        </p:txBody>
      </p:sp>
    </p:spTree>
    <p:extLst>
      <p:ext uri="{BB962C8B-B14F-4D97-AF65-F5344CB8AC3E}">
        <p14:creationId xmlns:p14="http://schemas.microsoft.com/office/powerpoint/2010/main" val="7342263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C83B8C29-776E-7C5B-B3A8-141AFDD4A2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In het leren: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dirty="0"/>
              <a:t>Concreet handelen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dirty="0"/>
              <a:t>Modelfase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dirty="0"/>
              <a:t>Mentale fase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D0A51D91-B396-3EA7-D43D-23BB27B02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Theorie: </a:t>
            </a:r>
            <a:r>
              <a:rPr lang="nl-NL" dirty="0" err="1"/>
              <a:t>Vygotsky</a:t>
            </a:r>
            <a:endParaRPr lang="nl-NL" dirty="0"/>
          </a:p>
        </p:txBody>
      </p:sp>
      <p:pic>
        <p:nvPicPr>
          <p:cNvPr id="5" name="Afbeelding 4" descr="Afbeelding met tekst, cirkel, Lettertype, schermopname&#10;&#10;Automatisch gegenereerde beschrijving">
            <a:extLst>
              <a:ext uri="{FF2B5EF4-FFF2-40B4-BE49-F238E27FC236}">
                <a16:creationId xmlns:a16="http://schemas.microsoft.com/office/drawing/2014/main" id="{4E884A96-A552-9A7A-98EB-76FBF926C5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3752" y="2204864"/>
            <a:ext cx="7290011" cy="3168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57779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AC34A31A-E85C-10C1-D902-9A968C191C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nl-NL" dirty="0"/>
              <a:t>Responsinhibitie</a:t>
            </a:r>
          </a:p>
          <a:p>
            <a:r>
              <a:rPr lang="nl-NL" dirty="0"/>
              <a:t>Taakinitiatie</a:t>
            </a:r>
          </a:p>
          <a:p>
            <a:r>
              <a:rPr lang="nl-NL" dirty="0"/>
              <a:t>Planning en prioritering</a:t>
            </a:r>
          </a:p>
          <a:p>
            <a:r>
              <a:rPr lang="nl-NL" dirty="0"/>
              <a:t>Volgehouden aandacht</a:t>
            </a:r>
          </a:p>
          <a:p>
            <a:r>
              <a:rPr lang="nl-NL" dirty="0"/>
              <a:t>Emotieregulatie</a:t>
            </a:r>
          </a:p>
          <a:p>
            <a:r>
              <a:rPr lang="nl-NL" dirty="0"/>
              <a:t>Werkgeheugen benutten</a:t>
            </a:r>
          </a:p>
          <a:p>
            <a:r>
              <a:rPr lang="nl-NL" dirty="0"/>
              <a:t>Organisatievermogen</a:t>
            </a:r>
          </a:p>
          <a:p>
            <a:r>
              <a:rPr lang="nl-NL" dirty="0"/>
              <a:t>Timemanagement</a:t>
            </a:r>
          </a:p>
          <a:p>
            <a:r>
              <a:rPr lang="nl-NL" dirty="0"/>
              <a:t>Doelgericht gedrag</a:t>
            </a:r>
          </a:p>
          <a:p>
            <a:r>
              <a:rPr lang="nl-NL" dirty="0"/>
              <a:t>Zelfinzicht</a:t>
            </a:r>
          </a:p>
          <a:p>
            <a:r>
              <a:rPr lang="nl-NL" dirty="0"/>
              <a:t>Cognitieve flexibiliteit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DDD34997-D944-650C-36FE-E3F1E69B82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Theorie: Executieve functies</a:t>
            </a:r>
          </a:p>
        </p:txBody>
      </p:sp>
    </p:spTree>
    <p:extLst>
      <p:ext uri="{BB962C8B-B14F-4D97-AF65-F5344CB8AC3E}">
        <p14:creationId xmlns:p14="http://schemas.microsoft.com/office/powerpoint/2010/main" val="1641931725"/>
      </p:ext>
    </p:extLst>
  </p:cSld>
  <p:clrMapOvr>
    <a:masterClrMapping/>
  </p:clrMapOvr>
</p:sld>
</file>

<file path=ppt/theme/theme1.xml><?xml version="1.0" encoding="utf-8"?>
<a:theme xmlns:a="http://schemas.openxmlformats.org/drawingml/2006/main" name="ppt sjab;loon leltz">
  <a:themeElements>
    <a:clrScheme name="sjabloon coutinh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jabloon coutinho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987425" marR="0" indent="2667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Pct val="80000"/>
          <a:buFontTx/>
          <a:buChar char="•"/>
          <a:tabLst/>
          <a:defRPr kumimoji="0" lang="nl-NL" sz="3000" b="0" i="0" u="none" strike="noStrike" cap="none" normalizeH="0" baseline="0">
            <a:ln>
              <a:noFill/>
            </a:ln>
            <a:solidFill>
              <a:srgbClr val="602559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987425" marR="0" indent="2667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Pct val="80000"/>
          <a:buFontTx/>
          <a:buChar char="•"/>
          <a:tabLst/>
          <a:defRPr kumimoji="0" lang="nl-NL" sz="3000" b="0" i="0" u="none" strike="noStrike" cap="none" normalizeH="0" baseline="0">
            <a:ln>
              <a:noFill/>
            </a:ln>
            <a:solidFill>
              <a:srgbClr val="602559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sjabloon coutinh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jabloon coutinh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jabloon coutinh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jabloon coutinh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jabloon coutinh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jabloon coutinh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jabloon coutinh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jabloon coutinh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jabloon coutinh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jabloon coutinh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jabloon coutinh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jabloon coutinh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352</TotalTime>
  <Words>288</Words>
  <Application>Microsoft Office PowerPoint</Application>
  <PresentationFormat>Breedbeeld</PresentationFormat>
  <Paragraphs>69</Paragraphs>
  <Slides>13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7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21" baseType="lpstr">
      <vt:lpstr>Arial</vt:lpstr>
      <vt:lpstr>Calibri</vt:lpstr>
      <vt:lpstr>Courier New</vt:lpstr>
      <vt:lpstr>Source Sans Pro</vt:lpstr>
      <vt:lpstr>Source Sans Pro SemiBold</vt:lpstr>
      <vt:lpstr>Times New Roman</vt:lpstr>
      <vt:lpstr>Wingdings</vt:lpstr>
      <vt:lpstr>ppt sjab;loon leltz</vt:lpstr>
      <vt:lpstr>3 Hoe begrijp en begeleid ik kinderen in de middenbouw?</vt:lpstr>
      <vt:lpstr>Overzicht presentatie</vt:lpstr>
      <vt:lpstr>Wat karakteriseert het kind in de middenbouw? </vt:lpstr>
      <vt:lpstr>Ontwikkeling in de middenbouw</vt:lpstr>
      <vt:lpstr>Welke theorie helpt je om leerprocessen te begrijpen?</vt:lpstr>
      <vt:lpstr>Theorie: Leertheorieën</vt:lpstr>
      <vt:lpstr>Theorie: Piaget</vt:lpstr>
      <vt:lpstr>Theorie: Vygotsky</vt:lpstr>
      <vt:lpstr>Theorie: Executieve functies</vt:lpstr>
      <vt:lpstr>Theorie: Empathie, prosociaal gedrag en moreel handelen</vt:lpstr>
      <vt:lpstr>Belangrijke principes om het leren te ondersteunen </vt:lpstr>
      <vt:lpstr>Welke factoren kunnen het leren belemmeren?</vt:lpstr>
      <vt:lpstr>Reflectievraag</vt:lpstr>
    </vt:vector>
  </TitlesOfParts>
  <Company>Uitgeverij Coutinho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Louise Prompers</dc:creator>
  <cp:lastModifiedBy>Elly Lewin</cp:lastModifiedBy>
  <cp:revision>38</cp:revision>
  <cp:lastPrinted>2004-07-26T08:49:33Z</cp:lastPrinted>
  <dcterms:created xsi:type="dcterms:W3CDTF">2017-01-10T11:02:55Z</dcterms:created>
  <dcterms:modified xsi:type="dcterms:W3CDTF">2023-06-07T09:52:52Z</dcterms:modified>
</cp:coreProperties>
</file>