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2"/>
  </p:notesMasterIdLst>
  <p:handoutMasterIdLst>
    <p:handoutMasterId r:id="rId13"/>
  </p:handoutMasterIdLst>
  <p:sldIdLst>
    <p:sldId id="271" r:id="rId2"/>
    <p:sldId id="260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12192000" cy="6858000"/>
  <p:notesSz cx="6858000" cy="9737725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vette hiemstra" initials="yh" lastIdx="2" clrIdx="0">
    <p:extLst>
      <p:ext uri="{19B8F6BF-5375-455C-9EA6-DF929625EA0E}">
        <p15:presenceInfo xmlns:p15="http://schemas.microsoft.com/office/powerpoint/2012/main" userId="47c5f7f414893c6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664"/>
    <a:srgbClr val="2A363F"/>
    <a:srgbClr val="B45318"/>
    <a:srgbClr val="DEC332"/>
    <a:srgbClr val="71AFC2"/>
    <a:srgbClr val="AA3E14"/>
    <a:srgbClr val="AC3101"/>
    <a:srgbClr val="8D2902"/>
    <a:srgbClr val="DF4F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>
      <p:cViewPr varScale="1">
        <p:scale>
          <a:sx n="62" d="100"/>
          <a:sy n="62" d="100"/>
        </p:scale>
        <p:origin x="84" y="5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nl-NL"/>
              <a:t>Nima-A - Marketing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-1588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nl-NL"/>
              <a:t>Nima-A - Marketing</a:t>
            </a:r>
          </a:p>
        </p:txBody>
      </p:sp>
      <p:sp>
        <p:nvSpPr>
          <p:cNvPr id="6861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82563" y="700088"/>
            <a:ext cx="6492875" cy="36528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64075"/>
            <a:ext cx="5029200" cy="4352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het opmaakprofiel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861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0363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861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50363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A00136B-F59F-49EA-ABC8-BF03CC061B6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73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8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3985" y="1268760"/>
            <a:ext cx="2518833" cy="4968552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71133" y="1268760"/>
            <a:ext cx="7359651" cy="496855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68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1"/>
                </a:solidFill>
                <a:latin typeface="+mn-lt"/>
              </a:defRPr>
            </a:lvl4pPr>
            <a:lvl5pPr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520000" cy="64638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0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98208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67" y="1556792"/>
            <a:ext cx="4938184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6054" y="1556792"/>
            <a:ext cx="494030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4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404" y="116633"/>
            <a:ext cx="9698633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79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0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6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3" y="1196752"/>
            <a:ext cx="4011084" cy="80201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196753"/>
            <a:ext cx="6815667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988841"/>
            <a:ext cx="4011084" cy="41373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38200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6916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24744"/>
            <a:ext cx="7315200" cy="374441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432450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62440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5360" y="980728"/>
            <a:ext cx="1152000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modelstijlen te bewerken</a:t>
            </a:r>
          </a:p>
          <a:p>
            <a:pPr lvl="1"/>
            <a:r>
              <a:rPr lang="nl-NL" altLang="nl-NL" dirty="0"/>
              <a:t>Tweede niveau</a:t>
            </a:r>
          </a:p>
          <a:p>
            <a:pPr lvl="2"/>
            <a:r>
              <a:rPr lang="nl-NL" altLang="nl-NL" dirty="0"/>
              <a:t>Derde niveau</a:t>
            </a:r>
          </a:p>
          <a:p>
            <a:pPr lvl="3"/>
            <a:r>
              <a:rPr lang="nl-NL" altLang="nl-NL" dirty="0"/>
              <a:t>Vierde niveau</a:t>
            </a:r>
          </a:p>
          <a:p>
            <a:pPr lvl="4"/>
            <a:r>
              <a:rPr lang="nl-NL" altLang="nl-NL" dirty="0"/>
              <a:t>Vijfde niveau</a:t>
            </a:r>
            <a:endParaRPr lang="en-US" altLang="nl-NL" dirty="0"/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1" y="0"/>
            <a:ext cx="2256367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1pPr>
            <a:lvl2pPr marL="742950" indent="-28575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2pPr>
            <a:lvl3pPr marL="11430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3pPr>
            <a:lvl4pPr marL="16002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4pPr>
            <a:lvl5pPr marL="20574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SzPct val="80000"/>
              <a:buFontTx/>
              <a:buChar char="•"/>
              <a:defRPr/>
            </a:pPr>
            <a:endParaRPr lang="en-US" altLang="nl-NL" sz="3000">
              <a:cs typeface="Arial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448300" y="6335742"/>
            <a:ext cx="1295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76C53067-D269-4B43-B693-49A4E38C259A}" type="slidenum">
              <a:rPr lang="nl-NL" altLang="nl-NL" sz="1100" smtClean="0">
                <a:solidFill>
                  <a:schemeClr val="bg1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‹nr.›</a:t>
            </a:fld>
            <a:r>
              <a:rPr lang="nl-NL" altLang="nl-NL" sz="1100" dirty="0">
                <a:solidFill>
                  <a:schemeClr val="bg1"/>
                </a:solidFill>
              </a:rPr>
              <a:t> van 10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6614CC4D-5906-D4E8-B233-8A32D0CE54E5}"/>
              </a:ext>
            </a:extLst>
          </p:cNvPr>
          <p:cNvSpPr txBox="1">
            <a:spLocks/>
          </p:cNvSpPr>
          <p:nvPr userDrawn="1"/>
        </p:nvSpPr>
        <p:spPr>
          <a:xfrm>
            <a:off x="7320136" y="6371094"/>
            <a:ext cx="4464496" cy="260870"/>
          </a:xfrm>
          <a:prstGeom prst="rect">
            <a:avLst/>
          </a:prstGeom>
        </p:spPr>
        <p:txBody>
          <a:bodyPr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717550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07632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435100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79387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37750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42322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46894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51466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nl-NL" kern="0" dirty="0"/>
              <a:t>Handboek voor de leraar basisonderwijs | H4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3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SzPct val="80000"/>
        <a:buFont typeface="Arial" panose="020B0604020202020204" pitchFamily="34" charset="0"/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17550" indent="-35877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076325" indent="-3587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435100" indent="-35877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793875" indent="-35877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37750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6pPr>
      <a:lvl7pPr marL="42322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7pPr>
      <a:lvl8pPr marL="46894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8pPr>
      <a:lvl9pPr marL="51466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55A22B-C1BB-96F2-7C58-AA909170D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40768"/>
            <a:ext cx="10363200" cy="1470025"/>
          </a:xfrm>
        </p:spPr>
        <p:txBody>
          <a:bodyPr/>
          <a:lstStyle/>
          <a:p>
            <a:pPr defTabSz="540000"/>
            <a:r>
              <a:rPr lang="nl-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4	</a:t>
            </a:r>
            <a:r>
              <a:rPr lang="nl-NL" dirty="0">
                <a:solidFill>
                  <a:srgbClr val="FF96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Hoe begrijp en begeleid ik kinderen in de bovenbouw?</a:t>
            </a:r>
            <a:endParaRPr lang="nl-NL" sz="3600" dirty="0">
              <a:solidFill>
                <a:srgbClr val="FF966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4BA330A-EC7F-AD53-BDED-C4A4A9BCAD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 descr="Afbeelding met schets, tekening, Lijnillustraties, illustratie&#10;&#10;Automatisch gegenereerde beschrijving">
            <a:extLst>
              <a:ext uri="{FF2B5EF4-FFF2-40B4-BE49-F238E27FC236}">
                <a16:creationId xmlns:a16="http://schemas.microsoft.com/office/drawing/2014/main" id="{FB3AA224-AEC3-BBCB-B32E-1B2FB54FF2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792" y="2138559"/>
            <a:ext cx="5480333" cy="374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841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4185ED4-35E8-9CC2-589D-F19B3AAA4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nl-NL" dirty="0"/>
              <a:t>Wat is volgens jou de belangrijkste opgave voor de basisschool? Wat moeten kinderen leren en waar moet de meeste tijd aan besteed worden?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CE77B37-18B8-5C7B-BA52-B5DB0333A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Reflectievraag</a:t>
            </a:r>
          </a:p>
        </p:txBody>
      </p:sp>
    </p:spTree>
    <p:extLst>
      <p:ext uri="{BB962C8B-B14F-4D97-AF65-F5344CB8AC3E}">
        <p14:creationId xmlns:p14="http://schemas.microsoft.com/office/powerpoint/2010/main" val="4171303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karakteriseert het kind in de bovenbouw?</a:t>
            </a:r>
          </a:p>
          <a:p>
            <a:r>
              <a:rPr lang="nl-NL" dirty="0"/>
              <a:t>Welke theorie helpt je om leerprocessen te begrijpen?</a:t>
            </a:r>
          </a:p>
          <a:p>
            <a:r>
              <a:rPr lang="nl-NL" dirty="0"/>
              <a:t>Wat zijn belangrijke thema’s om het leren op te richten?</a:t>
            </a:r>
          </a:p>
          <a:p>
            <a:r>
              <a:rPr lang="nl-NL" dirty="0"/>
              <a:t>Wat speelt een rol bij de overgang naar het voortgezet onderwijs?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Overzicht presentatie</a:t>
            </a:r>
          </a:p>
        </p:txBody>
      </p:sp>
    </p:spTree>
    <p:extLst>
      <p:ext uri="{BB962C8B-B14F-4D97-AF65-F5344CB8AC3E}">
        <p14:creationId xmlns:p14="http://schemas.microsoft.com/office/powerpoint/2010/main" val="851704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B2016798-3CE7-DE2C-2837-68A6DD99A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Fysiek-motorisch </a:t>
            </a:r>
          </a:p>
          <a:p>
            <a:r>
              <a:rPr lang="nl-NL" dirty="0"/>
              <a:t>Sociaal-emotioneel </a:t>
            </a:r>
          </a:p>
          <a:p>
            <a:r>
              <a:rPr lang="nl-NL" dirty="0"/>
              <a:t>Cognitief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8721A2D-6BFC-28FB-F73F-41E01E3E1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karakteriseert het kind in de bovenbouw?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344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Afbeelding met tekst, Lettertype, schermopname&#10;&#10;Automatisch gegenereerde beschrijving">
            <a:extLst>
              <a:ext uri="{FF2B5EF4-FFF2-40B4-BE49-F238E27FC236}">
                <a16:creationId xmlns:a16="http://schemas.microsoft.com/office/drawing/2014/main" id="{6B2212E7-C8C5-4613-E6B0-126D756C17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34" y="1628800"/>
            <a:ext cx="10259333" cy="3600400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B37D68EF-30C6-03D5-ADBD-446FD1B52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Ontwikkeling in de bovenbouw</a:t>
            </a:r>
          </a:p>
        </p:txBody>
      </p:sp>
    </p:spTree>
    <p:extLst>
      <p:ext uri="{BB962C8B-B14F-4D97-AF65-F5344CB8AC3E}">
        <p14:creationId xmlns:p14="http://schemas.microsoft.com/office/powerpoint/2010/main" val="2821748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DB2FBE6C-600A-A33D-1AD8-82789B741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Zin in school – competentie, autonomie en relatie</a:t>
            </a:r>
          </a:p>
          <a:p>
            <a:r>
              <a:rPr lang="nl-NL" dirty="0"/>
              <a:t>Cognitieve vaardigheden – taxonomie van </a:t>
            </a:r>
            <a:r>
              <a:rPr lang="nl-NL" dirty="0" err="1"/>
              <a:t>Bloom</a:t>
            </a:r>
            <a:endParaRPr lang="nl-NL" dirty="0"/>
          </a:p>
          <a:p>
            <a:r>
              <a:rPr lang="nl-NL" dirty="0"/>
              <a:t>Intelligentie en hersenontwikkeling</a:t>
            </a:r>
          </a:p>
          <a:p>
            <a:r>
              <a:rPr lang="nl-NL" dirty="0"/>
              <a:t>Onderwijsstijl en leerstijl</a:t>
            </a:r>
          </a:p>
          <a:p>
            <a:r>
              <a:rPr lang="nl-NL" dirty="0"/>
              <a:t>Metacognitie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35A983D-407E-FEDA-10A1-54E35A5A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theorie helpt je om leerprocessen te begrijpen?</a:t>
            </a:r>
          </a:p>
        </p:txBody>
      </p:sp>
    </p:spTree>
    <p:extLst>
      <p:ext uri="{BB962C8B-B14F-4D97-AF65-F5344CB8AC3E}">
        <p14:creationId xmlns:p14="http://schemas.microsoft.com/office/powerpoint/2010/main" val="4124504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8086DE21-0655-3FFF-BD40-EF95EAD0A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Taxonomie van </a:t>
            </a:r>
            <a:r>
              <a:rPr lang="nl-NL" dirty="0" err="1"/>
              <a:t>Bloom</a:t>
            </a:r>
            <a:r>
              <a:rPr lang="nl-NL" dirty="0"/>
              <a:t>:</a:t>
            </a:r>
          </a:p>
          <a:p>
            <a:r>
              <a:rPr lang="nl-NL" dirty="0"/>
              <a:t>Herinneren/onthouden</a:t>
            </a:r>
          </a:p>
          <a:p>
            <a:r>
              <a:rPr lang="nl-NL" dirty="0"/>
              <a:t>Begrijpen</a:t>
            </a:r>
          </a:p>
          <a:p>
            <a:r>
              <a:rPr lang="nl-NL" dirty="0"/>
              <a:t>Toepassen</a:t>
            </a:r>
          </a:p>
          <a:p>
            <a:r>
              <a:rPr lang="nl-NL" dirty="0"/>
              <a:t>Analyseren/synthetiseren</a:t>
            </a:r>
          </a:p>
          <a:p>
            <a:r>
              <a:rPr lang="nl-NL" dirty="0"/>
              <a:t>Evalueren</a:t>
            </a:r>
          </a:p>
          <a:p>
            <a:r>
              <a:rPr lang="nl-NL" dirty="0"/>
              <a:t>Creëren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E9F5553-8396-C3D0-9206-BE1389FB9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Theorie: Cognitieve vaardigheden</a:t>
            </a:r>
          </a:p>
        </p:txBody>
      </p:sp>
    </p:spTree>
    <p:extLst>
      <p:ext uri="{BB962C8B-B14F-4D97-AF65-F5344CB8AC3E}">
        <p14:creationId xmlns:p14="http://schemas.microsoft.com/office/powerpoint/2010/main" val="2467220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Afbeelding met tekst, cirkel, diagram, schermopname&#10;&#10;Automatisch gegenereerde beschrijving">
            <a:extLst>
              <a:ext uri="{FF2B5EF4-FFF2-40B4-BE49-F238E27FC236}">
                <a16:creationId xmlns:a16="http://schemas.microsoft.com/office/drawing/2014/main" id="{6EF67888-5706-02ED-8CED-229304AB40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774" y="1268760"/>
            <a:ext cx="5500451" cy="4682435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41103A5C-DB59-977C-E11C-681AAD467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Theorie: Onderwijsstijl en leerstijl – leercyclus van </a:t>
            </a:r>
            <a:r>
              <a:rPr lang="nl-NL" dirty="0" err="1"/>
              <a:t>Kolb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7123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B92B88F-9839-973D-3432-AE438CA1A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Kennisgebieden</a:t>
            </a:r>
          </a:p>
          <a:p>
            <a:r>
              <a:rPr lang="nl-NL" dirty="0"/>
              <a:t>21e-eeuwse vaardigheden</a:t>
            </a:r>
          </a:p>
          <a:p>
            <a:r>
              <a:rPr lang="nl-NL" dirty="0"/>
              <a:t>Leren voor het leven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4D8F2A5-425A-DE6C-1A88-671EB8894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zijn belangrijke thema’s om het leren op te richten?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6105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9BA2C52-A97A-66DB-CE2A-37F19CBAF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Overgang naar de puberteit</a:t>
            </a:r>
          </a:p>
          <a:p>
            <a:r>
              <a:rPr lang="nl-NL" dirty="0"/>
              <a:t>Voortgezet onderwijs en tienerscholen</a:t>
            </a:r>
          </a:p>
          <a:p>
            <a:r>
              <a:rPr lang="nl-NL" dirty="0"/>
              <a:t>Over de grenzen kijken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33C9ECF-4DD4-9AF3-D1B4-AA0F6B558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speelt een rol bij de overgang naar het vo?</a:t>
            </a:r>
          </a:p>
        </p:txBody>
      </p:sp>
    </p:spTree>
    <p:extLst>
      <p:ext uri="{BB962C8B-B14F-4D97-AF65-F5344CB8AC3E}">
        <p14:creationId xmlns:p14="http://schemas.microsoft.com/office/powerpoint/2010/main" val="1248370644"/>
      </p:ext>
    </p:extLst>
  </p:cSld>
  <p:clrMapOvr>
    <a:masterClrMapping/>
  </p:clrMapOvr>
</p:sld>
</file>

<file path=ppt/theme/theme1.xml><?xml version="1.0" encoding="utf-8"?>
<a:theme xmlns:a="http://schemas.openxmlformats.org/drawingml/2006/main" name="ppt sjab;loon leltz">
  <a:themeElements>
    <a:clrScheme name="sjabloon coutinh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jabloon coutinh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987425" marR="0" indent="2667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Char char="•"/>
          <a:tabLst/>
          <a:defRPr kumimoji="0" lang="nl-NL" sz="3000" b="0" i="0" u="none" strike="noStrike" cap="none" normalizeH="0" baseline="0">
            <a:ln>
              <a:noFill/>
            </a:ln>
            <a:solidFill>
              <a:srgbClr val="602559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987425" marR="0" indent="2667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Char char="•"/>
          <a:tabLst/>
          <a:defRPr kumimoji="0" lang="nl-NL" sz="3000" b="0" i="0" u="none" strike="noStrike" cap="none" normalizeH="0" baseline="0">
            <a:ln>
              <a:noFill/>
            </a:ln>
            <a:solidFill>
              <a:srgbClr val="602559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sjabloon coutinh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198</Words>
  <Application>Microsoft Office PowerPoint</Application>
  <PresentationFormat>Breedbeeld</PresentationFormat>
  <Paragraphs>36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Source Sans Pro</vt:lpstr>
      <vt:lpstr>Times New Roman</vt:lpstr>
      <vt:lpstr>ppt sjab;loon leltz</vt:lpstr>
      <vt:lpstr>4 Hoe begrijp en begeleid ik kinderen in de bovenbouw?</vt:lpstr>
      <vt:lpstr>Overzicht presentatie</vt:lpstr>
      <vt:lpstr>Wat karakteriseert het kind in de bovenbouw? </vt:lpstr>
      <vt:lpstr>Ontwikkeling in de bovenbouw</vt:lpstr>
      <vt:lpstr>Welke theorie helpt je om leerprocessen te begrijpen?</vt:lpstr>
      <vt:lpstr>Theorie: Cognitieve vaardigheden</vt:lpstr>
      <vt:lpstr>Theorie: Onderwijsstijl en leerstijl – leercyclus van Kolb  </vt:lpstr>
      <vt:lpstr>Wat zijn belangrijke thema’s om het leren op te richten? </vt:lpstr>
      <vt:lpstr>Wat speelt een rol bij de overgang naar het vo?</vt:lpstr>
      <vt:lpstr>Reflectievraag</vt:lpstr>
    </vt:vector>
  </TitlesOfParts>
  <Company>Uitgeverij Coutinho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Louise Prompers</dc:creator>
  <cp:lastModifiedBy>Elly Lewin</cp:lastModifiedBy>
  <cp:revision>38</cp:revision>
  <cp:lastPrinted>2004-07-26T08:49:33Z</cp:lastPrinted>
  <dcterms:created xsi:type="dcterms:W3CDTF">2017-01-10T11:02:55Z</dcterms:created>
  <dcterms:modified xsi:type="dcterms:W3CDTF">2023-06-07T09:55:16Z</dcterms:modified>
</cp:coreProperties>
</file>