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3" r:id="rId1"/>
  </p:sldMasterIdLst>
  <p:notesMasterIdLst>
    <p:notesMasterId r:id="rId17"/>
  </p:notesMasterIdLst>
  <p:handoutMasterIdLst>
    <p:handoutMasterId r:id="rId18"/>
  </p:handoutMasterIdLst>
  <p:sldIdLst>
    <p:sldId id="276" r:id="rId2"/>
    <p:sldId id="260" r:id="rId3"/>
    <p:sldId id="263" r:id="rId4"/>
    <p:sldId id="264" r:id="rId5"/>
    <p:sldId id="265" r:id="rId6"/>
    <p:sldId id="266" r:id="rId7"/>
    <p:sldId id="267" r:id="rId8"/>
    <p:sldId id="268" r:id="rId9"/>
    <p:sldId id="270" r:id="rId10"/>
    <p:sldId id="269" r:id="rId11"/>
    <p:sldId id="271" r:id="rId12"/>
    <p:sldId id="272" r:id="rId13"/>
    <p:sldId id="273" r:id="rId14"/>
    <p:sldId id="274" r:id="rId15"/>
    <p:sldId id="275" r:id="rId16"/>
  </p:sldIdLst>
  <p:sldSz cx="12192000" cy="6858000"/>
  <p:notesSz cx="6858000" cy="9737725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3000" kern="1200">
        <a:solidFill>
          <a:srgbClr val="602559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363F"/>
    <a:srgbClr val="B45318"/>
    <a:srgbClr val="DEC332"/>
    <a:srgbClr val="71AFC2"/>
    <a:srgbClr val="AA3E14"/>
    <a:srgbClr val="AC3101"/>
    <a:srgbClr val="8D2902"/>
    <a:srgbClr val="DF4F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28" autoAdjust="0"/>
  </p:normalViewPr>
  <p:slideViewPr>
    <p:cSldViewPr>
      <p:cViewPr varScale="1">
        <p:scale>
          <a:sx n="62" d="100"/>
          <a:sy n="62" d="100"/>
        </p:scale>
        <p:origin x="8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-1588"/>
            <a:ext cx="2971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50363"/>
            <a:ext cx="2971800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050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nl-NL"/>
              <a:t>Nima-A - Marketing</a:t>
            </a:r>
          </a:p>
        </p:txBody>
      </p:sp>
      <p:sp>
        <p:nvSpPr>
          <p:cNvPr id="68611" name="Rectangle 205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076" name="Rectangle 205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82563" y="700088"/>
            <a:ext cx="6492875" cy="36528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3" name="Rectangle 205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64075"/>
            <a:ext cx="5029200" cy="43529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het opmaakprofiel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8614" name="Rectangle 205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spcBef>
                <a:spcPct val="0"/>
              </a:spcBef>
              <a:buSzTx/>
              <a:buFontTx/>
              <a:buNone/>
              <a:defRPr sz="120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8615" name="Rectangle 205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50363"/>
            <a:ext cx="2971800" cy="46672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5A00136B-F59F-49EA-ABC8-BF03CC061B63}" type="slidenum">
              <a:rPr lang="nl-NL" altLang="nl-NL"/>
              <a:pPr>
                <a:defRPr/>
              </a:pPr>
              <a:t>‹nr.›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18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3985" y="1268760"/>
            <a:ext cx="2518833" cy="4968552"/>
          </a:xfrm>
          <a:prstGeom prst="rect">
            <a:avLst/>
          </a:prstGeo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871133" y="1268760"/>
            <a:ext cx="7359651" cy="4968552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6800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432" y="1412776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sz="3600">
                <a:solidFill>
                  <a:schemeClr val="tx1"/>
                </a:solidFill>
                <a:latin typeface="Source Sans Pro SemiBold" panose="020B0603030403020204" pitchFamily="34" charset="0"/>
                <a:ea typeface="Source Sans Pro SemiBold" panose="020B0603030403020204" pitchFamily="34" charset="0"/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 dirty="0"/>
              <a:t>Klik om de ondertitelstijl van het model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735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  <a:latin typeface="+mn-lt"/>
              </a:defRPr>
            </a:lvl2pPr>
            <a:lvl3pPr>
              <a:defRPr>
                <a:solidFill>
                  <a:schemeClr val="tx1"/>
                </a:solidFill>
                <a:latin typeface="+mn-lt"/>
              </a:defRPr>
            </a:lvl3pPr>
            <a:lvl4pPr>
              <a:defRPr>
                <a:solidFill>
                  <a:schemeClr val="tx1"/>
                </a:solidFill>
                <a:latin typeface="+mn-lt"/>
              </a:defRPr>
            </a:lvl4pPr>
            <a:lvl5pPr>
              <a:defRPr>
                <a:solidFill>
                  <a:schemeClr val="tx1"/>
                </a:solidFill>
                <a:latin typeface="+mn-lt"/>
              </a:defRPr>
            </a:lvl5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35360" y="116632"/>
            <a:ext cx="11520000" cy="64638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04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 dirty="0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3982089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5467" y="1556792"/>
            <a:ext cx="4938184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6054" y="1556792"/>
            <a:ext cx="4940300" cy="4392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44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19404" y="116633"/>
            <a:ext cx="9698633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79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667" y="115889"/>
            <a:ext cx="9120717" cy="71913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nl-NL" dirty="0"/>
              <a:t>Klik om de stijl te bewerken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160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1360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3" y="1196752"/>
            <a:ext cx="4011084" cy="80201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196753"/>
            <a:ext cx="6815667" cy="4929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88841"/>
            <a:ext cx="4011084" cy="41373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382004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6916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124744"/>
            <a:ext cx="7315200" cy="374441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432450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</p:spTree>
    <p:extLst>
      <p:ext uri="{BB962C8B-B14F-4D97-AF65-F5344CB8AC3E}">
        <p14:creationId xmlns:p14="http://schemas.microsoft.com/office/powerpoint/2010/main" val="162440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5360" y="980728"/>
            <a:ext cx="11520000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dirty="0"/>
              <a:t>Klik om de modelstijlen te bewerken</a:t>
            </a:r>
          </a:p>
          <a:p>
            <a:pPr lvl="1"/>
            <a:r>
              <a:rPr lang="nl-NL" altLang="nl-NL" dirty="0"/>
              <a:t>Tweede niveau</a:t>
            </a:r>
          </a:p>
          <a:p>
            <a:pPr lvl="2"/>
            <a:r>
              <a:rPr lang="nl-NL" altLang="nl-NL" dirty="0"/>
              <a:t>Derde niveau</a:t>
            </a:r>
          </a:p>
          <a:p>
            <a:pPr lvl="3"/>
            <a:r>
              <a:rPr lang="nl-NL" altLang="nl-NL" dirty="0"/>
              <a:t>Vierde niveau</a:t>
            </a:r>
          </a:p>
          <a:p>
            <a:pPr lvl="4"/>
            <a:r>
              <a:rPr lang="nl-NL" altLang="nl-NL" dirty="0"/>
              <a:t>Vijfde niveau</a:t>
            </a:r>
            <a:endParaRPr lang="en-US" altLang="nl-NL" dirty="0"/>
          </a:p>
        </p:txBody>
      </p:sp>
      <p:sp>
        <p:nvSpPr>
          <p:cNvPr id="1030" name="Rectangle 16"/>
          <p:cNvSpPr>
            <a:spLocks noChangeArrowheads="1"/>
          </p:cNvSpPr>
          <p:nvPr/>
        </p:nvSpPr>
        <p:spPr bwMode="auto">
          <a:xfrm>
            <a:off x="1" y="0"/>
            <a:ext cx="2256367" cy="1125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 anchor="ctr"/>
          <a:lstStyle>
            <a:lvl1pPr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SzPct val="80000"/>
              <a:buFontTx/>
              <a:buChar char="•"/>
              <a:defRPr/>
            </a:pPr>
            <a:endParaRPr lang="en-US" altLang="nl-NL" sz="3000">
              <a:cs typeface="Arial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448300" y="6335742"/>
            <a:ext cx="129540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000">
                <a:solidFill>
                  <a:srgbClr val="60255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fld id="{76C53067-D269-4B43-B693-49A4E38C259A}" type="slidenum">
              <a:rPr lang="nl-NL" altLang="nl-NL" sz="1100" smtClean="0">
                <a:solidFill>
                  <a:schemeClr val="bg1"/>
                </a:solidFill>
              </a:rPr>
              <a:pPr algn="ctr" eaLnBrk="1" hangingPunct="1">
                <a:spcBef>
                  <a:spcPct val="50000"/>
                </a:spcBef>
                <a:defRPr/>
              </a:pPr>
              <a:t>‹nr.›</a:t>
            </a:fld>
            <a:r>
              <a:rPr lang="nl-NL" altLang="nl-NL" sz="1100" dirty="0">
                <a:solidFill>
                  <a:schemeClr val="bg1"/>
                </a:solidFill>
              </a:rPr>
              <a:t> van 15</a:t>
            </a:r>
          </a:p>
        </p:txBody>
      </p:sp>
      <p:sp>
        <p:nvSpPr>
          <p:cNvPr id="2" name="Tijdelijke aanduiding voor tekst 4">
            <a:extLst>
              <a:ext uri="{FF2B5EF4-FFF2-40B4-BE49-F238E27FC236}">
                <a16:creationId xmlns:a16="http://schemas.microsoft.com/office/drawing/2014/main" id="{0AF6BE23-40C7-D1B8-81D6-39F9890E2AEE}"/>
              </a:ext>
            </a:extLst>
          </p:cNvPr>
          <p:cNvSpPr txBox="1">
            <a:spLocks/>
          </p:cNvSpPr>
          <p:nvPr userDrawn="1"/>
        </p:nvSpPr>
        <p:spPr>
          <a:xfrm>
            <a:off x="7320136" y="6371094"/>
            <a:ext cx="4464496" cy="260870"/>
          </a:xfrm>
          <a:prstGeom prst="rect">
            <a:avLst/>
          </a:prstGeom>
        </p:spPr>
        <p:txBody>
          <a:bodyPr/>
          <a:lstStyle>
            <a:lvl1pPr marL="0" indent="0" algn="r" rtl="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Font typeface="Arial" panose="020B0604020202020204" pitchFamily="34" charset="0"/>
              <a:buNone/>
              <a:defRPr sz="1400" b="1">
                <a:solidFill>
                  <a:schemeClr val="tx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+mn-cs"/>
              </a:defRPr>
            </a:lvl1pPr>
            <a:lvl2pPr marL="71755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2pPr>
            <a:lvl3pPr marL="107632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3pPr>
            <a:lvl4pPr marL="1435100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4pPr>
            <a:lvl5pPr marL="1793875" indent="-358775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/>
              </a:defRPr>
            </a:lvl5pPr>
            <a:lvl6pPr marL="37750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42322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46894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5146675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r>
              <a:rPr lang="nl-NL" kern="0" dirty="0"/>
              <a:t>Handboek voor de leraar basisonderwijs | H5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3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4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400" b="1">
          <a:solidFill>
            <a:schemeClr val="bg1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400" b="1">
          <a:solidFill>
            <a:srgbClr val="334743"/>
          </a:solidFill>
          <a:latin typeface="Calibri" pitchFamily="34" charset="0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SzPct val="80000"/>
        <a:buFont typeface="Arial" panose="020B0604020202020204" pitchFamily="34" charset="0"/>
        <a:buChar char="•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717550" indent="-35877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076325" indent="-35877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435100" indent="-358775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1793875" indent="-358775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37750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6pPr>
      <a:lvl7pPr marL="42322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7pPr>
      <a:lvl8pPr marL="46894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8pPr>
      <a:lvl9pPr marL="5146675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55A22B-C1BB-96F2-7C58-AA909170DE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0768"/>
            <a:ext cx="10363200" cy="1470025"/>
          </a:xfrm>
        </p:spPr>
        <p:txBody>
          <a:bodyPr/>
          <a:lstStyle/>
          <a:p>
            <a:pPr defTabSz="540000"/>
            <a:r>
              <a:rPr lang="nl-NL" sz="3600" dirty="0">
                <a:latin typeface="Source Sans Pro" panose="020B0503030403020204" pitchFamily="34" charset="0"/>
                <a:ea typeface="Source Sans Pro" panose="020B0503030403020204" pitchFamily="34" charset="0"/>
              </a:rPr>
              <a:t>5	</a:t>
            </a:r>
            <a:r>
              <a:rPr lang="nl-NL" sz="3600" dirty="0">
                <a:solidFill>
                  <a:srgbClr val="FF9664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Hoe bereid ik mijn onderwijs goed voor?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F4BA330A-EC7F-AD53-BDED-C4A4A9BCAD3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 descr="Afbeelding met schets, tekening, Lijnillustraties, clipart&#10;&#10;Automatisch gegenereerde beschrijving">
            <a:extLst>
              <a:ext uri="{FF2B5EF4-FFF2-40B4-BE49-F238E27FC236}">
                <a16:creationId xmlns:a16="http://schemas.microsoft.com/office/drawing/2014/main" id="{468BD171-E7EE-2B33-9680-DB647384C4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0900" y="2417287"/>
            <a:ext cx="8330201" cy="3259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94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FBB8471-0072-20F1-00A7-2836EF2DF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Terugblik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Oriëntatie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Uitleg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Begeleide </a:t>
            </a:r>
            <a:r>
              <a:rPr lang="nl-NL" dirty="0" err="1"/>
              <a:t>inoefening</a:t>
            </a:r>
            <a:endParaRPr lang="nl-NL" dirty="0"/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Zelfstandige verwerking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Evaluatie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Terug- en vooruitblik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61683C0-49A8-995B-2826-86120908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-10" dirty="0"/>
              <a:t>Effectief lesmodel: Lesmodel directe instructie</a:t>
            </a:r>
            <a:endParaRPr lang="nl-NL" dirty="0"/>
          </a:p>
        </p:txBody>
      </p:sp>
      <p:pic>
        <p:nvPicPr>
          <p:cNvPr id="7" name="Afbeelding 6" descr="Afbeelding met tekst, cirkel, Apparaat voor gegevensopslag, compactdisk&#10;&#10;Automatisch gegenereerde beschrijving">
            <a:extLst>
              <a:ext uri="{FF2B5EF4-FFF2-40B4-BE49-F238E27FC236}">
                <a16:creationId xmlns:a16="http://schemas.microsoft.com/office/drawing/2014/main" id="{E4393E43-4299-0E23-3841-621FA550FF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1124744"/>
            <a:ext cx="4887048" cy="489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782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3987FFF-C9F6-BF99-B958-F8298D759E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W</a:t>
            </a:r>
            <a:r>
              <a:rPr lang="nl-NL" dirty="0"/>
              <a:t>at? Wat moeten de leerlingen doen?</a:t>
            </a:r>
          </a:p>
          <a:p>
            <a:r>
              <a:rPr lang="nl-NL" b="1" dirty="0"/>
              <a:t>H</a:t>
            </a:r>
            <a:r>
              <a:rPr lang="nl-NL" dirty="0"/>
              <a:t>oe? Hoe moeten de leerlingen dit aanpakken?</a:t>
            </a:r>
          </a:p>
          <a:p>
            <a:r>
              <a:rPr lang="nl-NL" b="1" dirty="0"/>
              <a:t>H</a:t>
            </a:r>
            <a:r>
              <a:rPr lang="nl-NL" dirty="0"/>
              <a:t>ulp? Bij wie kunnen de leerlingen hulp krijgen?</a:t>
            </a:r>
          </a:p>
          <a:p>
            <a:r>
              <a:rPr lang="nl-NL" b="1" dirty="0"/>
              <a:t>T</a:t>
            </a:r>
            <a:r>
              <a:rPr lang="nl-NL" dirty="0"/>
              <a:t>ijd? Hoelang hebben de leerlingen de tijd?</a:t>
            </a:r>
          </a:p>
          <a:p>
            <a:r>
              <a:rPr lang="nl-NL" b="1" dirty="0"/>
              <a:t>U</a:t>
            </a:r>
            <a:r>
              <a:rPr lang="nl-NL" dirty="0"/>
              <a:t>itkomst? Wat doen de leerlingen met de uitkomst?</a:t>
            </a:r>
          </a:p>
          <a:p>
            <a:r>
              <a:rPr lang="nl-NL" b="1" dirty="0"/>
              <a:t>K</a:t>
            </a:r>
            <a:r>
              <a:rPr lang="nl-NL" dirty="0"/>
              <a:t>laar? Wat gaan de leerlingen doen als ze klaar zijn?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34CB08B-3CDA-4B52-E978-BE2510109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-10" dirty="0"/>
              <a:t>Effectief lesmodel: </a:t>
            </a:r>
            <a:r>
              <a:rPr lang="nl-NL" dirty="0"/>
              <a:t>Zelfstandig oefenen met </a:t>
            </a:r>
            <a:r>
              <a:rPr lang="nl-NL" cap="small" dirty="0" err="1"/>
              <a:t>whhtuk</a:t>
            </a:r>
            <a:endParaRPr lang="nl-NL" cap="small" dirty="0"/>
          </a:p>
        </p:txBody>
      </p:sp>
    </p:spTree>
    <p:extLst>
      <p:ext uri="{BB962C8B-B14F-4D97-AF65-F5344CB8AC3E}">
        <p14:creationId xmlns:p14="http://schemas.microsoft.com/office/powerpoint/2010/main" val="2292139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FAD7CC76-5665-A473-0C34-48DEB728ED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nl-NL" dirty="0"/>
              <a:t>Verhalen vertellen</a:t>
            </a:r>
          </a:p>
          <a:p>
            <a:r>
              <a:rPr lang="nl-NL" dirty="0"/>
              <a:t>Verhalen delen in de kring</a:t>
            </a:r>
          </a:p>
          <a:p>
            <a:r>
              <a:rPr lang="nl-NL" dirty="0"/>
              <a:t>Onderwijsleergesprek</a:t>
            </a:r>
          </a:p>
          <a:p>
            <a:r>
              <a:rPr lang="nl-NL" dirty="0"/>
              <a:t>Samenwerkend leren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Check in duo’s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Driestappeninterview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Denken-delen-uitwisselen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Genummerde hoofden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Experts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Flitsen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Levend memory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dirty="0"/>
              <a:t>Overgooien</a:t>
            </a:r>
          </a:p>
          <a:p>
            <a:r>
              <a:rPr lang="nl-NL" dirty="0"/>
              <a:t>Werken in hoeken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251ADCB-9E66-C9D1-57D5-2BE47CEB1B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Welke werkvormen leggen de basis?</a:t>
            </a:r>
          </a:p>
        </p:txBody>
      </p:sp>
    </p:spTree>
    <p:extLst>
      <p:ext uri="{BB962C8B-B14F-4D97-AF65-F5344CB8AC3E}">
        <p14:creationId xmlns:p14="http://schemas.microsoft.com/office/powerpoint/2010/main" val="2764572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539FC30-8BF3-3AE4-9BA4-F3013F3D07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Positieve wederzijdse afhankelijkheid </a:t>
            </a:r>
          </a:p>
          <a:p>
            <a:r>
              <a:rPr lang="nl-NL" dirty="0"/>
              <a:t>Individuele aanspreekbaarheid </a:t>
            </a:r>
          </a:p>
          <a:p>
            <a:r>
              <a:rPr lang="nl-NL" dirty="0"/>
              <a:t>Directe interactie </a:t>
            </a:r>
          </a:p>
          <a:p>
            <a:r>
              <a:rPr lang="nl-NL" dirty="0"/>
              <a:t>Aandacht voor sociale vaardigheden </a:t>
            </a:r>
          </a:p>
          <a:p>
            <a:r>
              <a:rPr lang="nl-NL" dirty="0"/>
              <a:t>Aandacht voor groepsprocessen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57FECA8-F0EF-BF4B-A494-EFFD8069F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Werkvormen: Sleutelbegrippen samenwerkend leren</a:t>
            </a:r>
          </a:p>
        </p:txBody>
      </p:sp>
    </p:spTree>
    <p:extLst>
      <p:ext uri="{BB962C8B-B14F-4D97-AF65-F5344CB8AC3E}">
        <p14:creationId xmlns:p14="http://schemas.microsoft.com/office/powerpoint/2010/main" val="2771873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47DD8751-72E2-4E14-3EEF-137CA99632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/>
              <a:t>Formatief lesgeven gaat beter als je …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leerdoelen verheldert en deelt met de leerlingen (paragraaf 5.1.3).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werkvormen benut om bewijs van het leren zichtbaar te maken (paragraaf 5.3).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effectief feedback geeft (paragraaf 6.3).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werkvormen gebruikt waarbij leerlingen van elkaar leren (paragraaf 5.3.4).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leerlingen variatie en uitdaging biedt (paragraaf 7.3.5).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nl-NL" sz="2400" dirty="0"/>
              <a:t>leerlingvolgsystemen benut om tot een goede leerlijn te komen (paragraaf 9.3).</a:t>
            </a:r>
          </a:p>
          <a:p>
            <a:pPr marL="0" indent="0">
              <a:buNone/>
            </a:pPr>
            <a:endParaRPr lang="nl-NL" sz="3200" dirty="0"/>
          </a:p>
          <a:p>
            <a:pPr marL="0" indent="0" algn="ctr">
              <a:buNone/>
            </a:pPr>
            <a:r>
              <a:rPr lang="nl-NL" sz="3200" dirty="0"/>
              <a:t>Benutten je leerlingen de succescriteria?</a:t>
            </a:r>
          </a:p>
          <a:p>
            <a:endParaRPr lang="nl-NL" sz="3200" dirty="0"/>
          </a:p>
          <a:p>
            <a:endParaRPr lang="nl-NL" sz="3200" dirty="0"/>
          </a:p>
          <a:p>
            <a:endParaRPr lang="nl-NL" sz="32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CF33F7BC-4EBD-C52C-59DC-367A981D2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is het voordeel van formatief lesgeven?</a:t>
            </a:r>
          </a:p>
        </p:txBody>
      </p:sp>
    </p:spTree>
    <p:extLst>
      <p:ext uri="{BB962C8B-B14F-4D97-AF65-F5344CB8AC3E}">
        <p14:creationId xmlns:p14="http://schemas.microsoft.com/office/powerpoint/2010/main" val="22336176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DBF7C333-DEAE-9FDC-0ED8-157597DC7F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nl-NL" dirty="0"/>
              <a:t>Ook voor een ervaren leraar is een goede lesvoorbereiding essentieel. Ben je het eens met deze stelling? En wat versta je eigenlijk onder een goede lesvoorbereiding?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1DE8C89-54E8-7F76-6BFB-C3E273C7AE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Reflectievraag</a:t>
            </a:r>
          </a:p>
        </p:txBody>
      </p:sp>
    </p:spTree>
    <p:extLst>
      <p:ext uri="{BB962C8B-B14F-4D97-AF65-F5344CB8AC3E}">
        <p14:creationId xmlns:p14="http://schemas.microsoft.com/office/powerpoint/2010/main" val="1582785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Hoezo helpt lesvoorbereiding?</a:t>
            </a:r>
          </a:p>
          <a:p>
            <a:r>
              <a:rPr lang="nl-NL" dirty="0"/>
              <a:t>Wat is een effectief lesmodel?</a:t>
            </a:r>
          </a:p>
          <a:p>
            <a:r>
              <a:rPr lang="nl-NL" dirty="0"/>
              <a:t>Welke werkvormen leggen de basis?</a:t>
            </a:r>
          </a:p>
          <a:p>
            <a:r>
              <a:rPr lang="nl-NL" dirty="0"/>
              <a:t>Wat is het voordeel van formatief lesgeven?</a:t>
            </a: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chemeClr val="tx1"/>
                </a:solidFill>
              </a:rPr>
              <a:t>Overzicht presentatie</a:t>
            </a:r>
          </a:p>
        </p:txBody>
      </p:sp>
    </p:spTree>
    <p:extLst>
      <p:ext uri="{BB962C8B-B14F-4D97-AF65-F5344CB8AC3E}">
        <p14:creationId xmlns:p14="http://schemas.microsoft.com/office/powerpoint/2010/main" val="851704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cirkel, diagram, tekst, lijn&#10;&#10;Automatisch gegenereerde beschrijving">
            <a:extLst>
              <a:ext uri="{FF2B5EF4-FFF2-40B4-BE49-F238E27FC236}">
                <a16:creationId xmlns:a16="http://schemas.microsoft.com/office/drawing/2014/main" id="{08C44699-BDEA-A823-5672-9485C00854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1137" y="1340768"/>
            <a:ext cx="5029726" cy="4449931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41E77CA-E200-FA74-41B6-94160E20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Lesvoorbereiding: </a:t>
            </a:r>
            <a:r>
              <a:rPr lang="nl-NL" dirty="0" err="1"/>
              <a:t>Constructive</a:t>
            </a:r>
            <a:r>
              <a:rPr lang="nl-NL" dirty="0"/>
              <a:t> </a:t>
            </a:r>
            <a:r>
              <a:rPr lang="nl-NL" dirty="0" err="1"/>
              <a:t>alignment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18405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8C1F4892-E292-E92F-A902-542989DD31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963" y="1575172"/>
            <a:ext cx="11520487" cy="3707655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441E77CA-E200-FA74-41B6-94160E20EA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Lesvoorbereiding: Breng de les uit de methode in beeld </a:t>
            </a:r>
          </a:p>
        </p:txBody>
      </p:sp>
    </p:spTree>
    <p:extLst>
      <p:ext uri="{BB962C8B-B14F-4D97-AF65-F5344CB8AC3E}">
        <p14:creationId xmlns:p14="http://schemas.microsoft.com/office/powerpoint/2010/main" val="1202762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diagram, schermopname, cirkel&#10;&#10;Automatisch gegenereerde beschrijving">
            <a:extLst>
              <a:ext uri="{FF2B5EF4-FFF2-40B4-BE49-F238E27FC236}">
                <a16:creationId xmlns:a16="http://schemas.microsoft.com/office/drawing/2014/main" id="{9925852F-B436-42D0-BE32-B9E151C56D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7608" y="1340768"/>
            <a:ext cx="5455177" cy="4464496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AF2016BD-9EC3-1FA0-AEB7-F7E05D96BE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Lesvoorbereiding: Doorloop de regelkring</a:t>
            </a:r>
          </a:p>
        </p:txBody>
      </p:sp>
    </p:spTree>
    <p:extLst>
      <p:ext uri="{BB962C8B-B14F-4D97-AF65-F5344CB8AC3E}">
        <p14:creationId xmlns:p14="http://schemas.microsoft.com/office/powerpoint/2010/main" val="3391945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>
            <a:extLst>
              <a:ext uri="{FF2B5EF4-FFF2-40B4-BE49-F238E27FC236}">
                <a16:creationId xmlns:a16="http://schemas.microsoft.com/office/drawing/2014/main" id="{B9E63C4D-5B5E-AAD5-5A1A-295DC3D1F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Lesvoorbereiding: Formuleer correcte leerdoelen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87541867-3F78-B64A-A08B-D32F20312C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4521" y="1124744"/>
            <a:ext cx="8622957" cy="4848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673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4" descr="Afbeelding met tekst, cirkel, diagram, schermopname&#10;&#10;Automatisch gegenereerde beschrijving">
            <a:extLst>
              <a:ext uri="{FF2B5EF4-FFF2-40B4-BE49-F238E27FC236}">
                <a16:creationId xmlns:a16="http://schemas.microsoft.com/office/drawing/2014/main" id="{F2262429-E329-B141-E3DB-5A106509F4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624" y="1196752"/>
            <a:ext cx="6768752" cy="4760978"/>
          </a:xfrm>
        </p:spPr>
      </p:pic>
      <p:sp>
        <p:nvSpPr>
          <p:cNvPr id="3" name="Titel 2">
            <a:extLst>
              <a:ext uri="{FF2B5EF4-FFF2-40B4-BE49-F238E27FC236}">
                <a16:creationId xmlns:a16="http://schemas.microsoft.com/office/drawing/2014/main" id="{D2E9C28A-22C9-F89E-DCDE-479BE258D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-10" dirty="0"/>
              <a:t>Lesvoorbereiding: Het model didactische analyse</a:t>
            </a:r>
          </a:p>
        </p:txBody>
      </p:sp>
    </p:spTree>
    <p:extLst>
      <p:ext uri="{BB962C8B-B14F-4D97-AF65-F5344CB8AC3E}">
        <p14:creationId xmlns:p14="http://schemas.microsoft.com/office/powerpoint/2010/main" val="67740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FBB8471-0072-20F1-00A7-2836EF2DF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3200" dirty="0"/>
              <a:t>Voorkennis</a:t>
            </a:r>
          </a:p>
          <a:p>
            <a:r>
              <a:rPr lang="nl-NL" sz="3200" dirty="0"/>
              <a:t>Abstractievermogen</a:t>
            </a:r>
          </a:p>
          <a:p>
            <a:r>
              <a:rPr lang="nl-NL" sz="3200" dirty="0"/>
              <a:t>Ervaring met werkvormen</a:t>
            </a:r>
          </a:p>
          <a:p>
            <a:r>
              <a:rPr lang="nl-NL" sz="3200" dirty="0"/>
              <a:t>Leesvaardigheid</a:t>
            </a:r>
          </a:p>
          <a:p>
            <a:r>
              <a:rPr lang="nl-NL" sz="3200" dirty="0"/>
              <a:t>Zelfstandigheid</a:t>
            </a:r>
          </a:p>
          <a:p>
            <a:r>
              <a:rPr lang="nl-NL" sz="3200" dirty="0"/>
              <a:t>Groepsgerichtheid</a:t>
            </a:r>
          </a:p>
          <a:p>
            <a:r>
              <a:rPr lang="nl-NL" sz="3200" dirty="0"/>
              <a:t>Waarden en normen</a:t>
            </a:r>
          </a:p>
          <a:p>
            <a:r>
              <a:rPr lang="nl-NL" sz="3200" dirty="0"/>
              <a:t>Motivatie</a:t>
            </a:r>
          </a:p>
          <a:p>
            <a:endParaRPr lang="nl-NL" sz="3200" dirty="0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61683C0-49A8-995B-2826-86120908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-10" dirty="0"/>
              <a:t>Lesvoorbereiding: De beginsituatie in beeld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56139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>
            <a:extLst>
              <a:ext uri="{FF2B5EF4-FFF2-40B4-BE49-F238E27FC236}">
                <a16:creationId xmlns:a16="http://schemas.microsoft.com/office/drawing/2014/main" id="{EFBB8471-0072-20F1-00A7-2836EF2DF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Leerstof op het juiste niveau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Nut van de leerstof ervaren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Individueel aanspreekbaar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Structuur en denkstappen in de leerstof 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Zichtbaarheid leren en denken</a:t>
            </a:r>
          </a:p>
          <a:p>
            <a:pPr marL="514350" indent="-514350">
              <a:buSzPct val="100000"/>
              <a:buFont typeface="+mj-lt"/>
              <a:buAutoNum type="arabicPeriod"/>
            </a:pPr>
            <a:r>
              <a:rPr lang="nl-NL" dirty="0"/>
              <a:t>Directe feedback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61683C0-49A8-995B-2826-861209082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pc="-30" dirty="0"/>
              <a:t>Effectief lesmodel: Sleutelbegrippen effectieve instructie </a:t>
            </a:r>
          </a:p>
        </p:txBody>
      </p:sp>
    </p:spTree>
    <p:extLst>
      <p:ext uri="{BB962C8B-B14F-4D97-AF65-F5344CB8AC3E}">
        <p14:creationId xmlns:p14="http://schemas.microsoft.com/office/powerpoint/2010/main" val="2317921983"/>
      </p:ext>
    </p:extLst>
  </p:cSld>
  <p:clrMapOvr>
    <a:masterClrMapping/>
  </p:clrMapOvr>
</p:sld>
</file>

<file path=ppt/theme/theme1.xml><?xml version="1.0" encoding="utf-8"?>
<a:theme xmlns:a="http://schemas.openxmlformats.org/drawingml/2006/main" name="ppt sjab;loon leltz">
  <a:themeElements>
    <a:clrScheme name="sjabloon coutinh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jabloon coutinho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987425" marR="0" indent="26670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Pct val="80000"/>
          <a:buFontTx/>
          <a:buChar char="•"/>
          <a:tabLst/>
          <a:defRPr kumimoji="0" lang="nl-NL" sz="3000" b="0" i="0" u="none" strike="noStrike" cap="none" normalizeH="0" baseline="0">
            <a:ln>
              <a:noFill/>
            </a:ln>
            <a:solidFill>
              <a:srgbClr val="602559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sjabloon coutinh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jabloon coutinh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jabloon coutinh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334</TotalTime>
  <Words>362</Words>
  <Application>Microsoft Office PowerPoint</Application>
  <PresentationFormat>Breedbeeld</PresentationFormat>
  <Paragraphs>76</Paragraphs>
  <Slides>15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Courier New</vt:lpstr>
      <vt:lpstr>Source Sans Pro</vt:lpstr>
      <vt:lpstr>Source Sans Pro SemiBold</vt:lpstr>
      <vt:lpstr>Times New Roman</vt:lpstr>
      <vt:lpstr>ppt sjab;loon leltz</vt:lpstr>
      <vt:lpstr>5 Hoe bereid ik mijn onderwijs goed voor?</vt:lpstr>
      <vt:lpstr>Overzicht presentatie</vt:lpstr>
      <vt:lpstr>Lesvoorbereiding: Constructive alignment</vt:lpstr>
      <vt:lpstr>Lesvoorbereiding: Breng de les uit de methode in beeld </vt:lpstr>
      <vt:lpstr>Lesvoorbereiding: Doorloop de regelkring</vt:lpstr>
      <vt:lpstr>Lesvoorbereiding: Formuleer correcte leerdoelen</vt:lpstr>
      <vt:lpstr>Lesvoorbereiding: Het model didactische analyse</vt:lpstr>
      <vt:lpstr>Lesvoorbereiding: De beginsituatie in beeld</vt:lpstr>
      <vt:lpstr>Effectief lesmodel: Sleutelbegrippen effectieve instructie </vt:lpstr>
      <vt:lpstr>Effectief lesmodel: Lesmodel directe instructie</vt:lpstr>
      <vt:lpstr>Effectief lesmodel: Zelfstandig oefenen met whhtuk</vt:lpstr>
      <vt:lpstr>Welke werkvormen leggen de basis?</vt:lpstr>
      <vt:lpstr>Werkvormen: Sleutelbegrippen samenwerkend leren</vt:lpstr>
      <vt:lpstr>Wat is het voordeel van formatief lesgeven?</vt:lpstr>
      <vt:lpstr>Reflectievraag</vt:lpstr>
    </vt:vector>
  </TitlesOfParts>
  <Company>Uitgeverij Coutinho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Louise Prompers</dc:creator>
  <cp:lastModifiedBy>Elly Lewin</cp:lastModifiedBy>
  <cp:revision>36</cp:revision>
  <cp:lastPrinted>2004-07-26T08:49:33Z</cp:lastPrinted>
  <dcterms:created xsi:type="dcterms:W3CDTF">2017-01-10T11:02:55Z</dcterms:created>
  <dcterms:modified xsi:type="dcterms:W3CDTF">2023-06-07T09:57:48Z</dcterms:modified>
</cp:coreProperties>
</file>