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76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69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73772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63F"/>
    <a:srgbClr val="B45318"/>
    <a:srgbClr val="DEC332"/>
    <a:srgbClr val="71AFC2"/>
    <a:srgbClr val="AA3E14"/>
    <a:srgbClr val="AC3101"/>
    <a:srgbClr val="8D2902"/>
    <a:srgbClr val="DF4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62" d="100"/>
          <a:sy n="62" d="100"/>
        </p:scale>
        <p:origin x="8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nl-NL"/>
              <a:t>Nima-A - Marketing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-1588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nl-NL"/>
              <a:t>Nima-A - Marketing</a:t>
            </a:r>
          </a:p>
        </p:txBody>
      </p:sp>
      <p:sp>
        <p:nvSpPr>
          <p:cNvPr id="6861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2563" y="700088"/>
            <a:ext cx="6492875" cy="3652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64075"/>
            <a:ext cx="5029200" cy="4352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het opmaakprofiel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861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861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A00136B-F59F-49EA-ABC8-BF03CC061B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3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8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3985" y="1268760"/>
            <a:ext cx="2518833" cy="4968552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1133" y="1268760"/>
            <a:ext cx="7359651" cy="496855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80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432" y="141277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3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1"/>
                </a:solidFill>
                <a:latin typeface="+mn-lt"/>
              </a:defRPr>
            </a:lvl4pPr>
            <a:lvl5pPr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520000" cy="6463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8208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67" y="1556792"/>
            <a:ext cx="4938184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6054" y="1556792"/>
            <a:ext cx="49403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4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404" y="116633"/>
            <a:ext cx="9698633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79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0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3" y="1196752"/>
            <a:ext cx="4011084" cy="80201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96753"/>
            <a:ext cx="6815667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988841"/>
            <a:ext cx="4011084" cy="4137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38200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6916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24744"/>
            <a:ext cx="7315200" cy="37444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43245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62440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5360" y="980728"/>
            <a:ext cx="115200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modelstijlen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  <a:endParaRPr lang="en-US" altLang="nl-NL" dirty="0"/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1" y="0"/>
            <a:ext cx="2256367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1pPr>
            <a:lvl2pPr marL="742950" indent="-28575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2pPr>
            <a:lvl3pPr marL="11430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3pPr>
            <a:lvl4pPr marL="16002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4pPr>
            <a:lvl5pPr marL="20574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SzPct val="80000"/>
              <a:buFontTx/>
              <a:buChar char="•"/>
              <a:defRPr/>
            </a:pPr>
            <a:endParaRPr lang="en-US" altLang="nl-NL" sz="3000">
              <a:cs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448300" y="6335742"/>
            <a:ext cx="1295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76C53067-D269-4B43-B693-49A4E38C259A}" type="slidenum">
              <a:rPr lang="nl-NL" altLang="nl-NL" sz="1100" smtClean="0">
                <a:solidFill>
                  <a:schemeClr val="bg1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‹nr.›</a:t>
            </a:fld>
            <a:r>
              <a:rPr lang="nl-NL" altLang="nl-NL" sz="1100" dirty="0">
                <a:solidFill>
                  <a:schemeClr val="bg1"/>
                </a:solidFill>
              </a:rPr>
              <a:t> van 15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0AF6BE23-40C7-D1B8-81D6-39F9890E2AEE}"/>
              </a:ext>
            </a:extLst>
          </p:cNvPr>
          <p:cNvSpPr txBox="1">
            <a:spLocks/>
          </p:cNvSpPr>
          <p:nvPr userDrawn="1"/>
        </p:nvSpPr>
        <p:spPr>
          <a:xfrm>
            <a:off x="7320136" y="6371094"/>
            <a:ext cx="4464496" cy="260870"/>
          </a:xfrm>
          <a:prstGeom prst="rect">
            <a:avLst/>
          </a:prstGeom>
        </p:spPr>
        <p:txBody>
          <a:bodyPr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7175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07632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43510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79387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37750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42322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6894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51466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nl-NL" kern="0" dirty="0"/>
              <a:t>Handboek voor de leraar basisonderwijs | H5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4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SzPct val="80000"/>
        <a:buFont typeface="Arial" panose="020B0604020202020204" pitchFamily="34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17550" indent="-3587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076325" indent="-358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435100" indent="-3587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793875" indent="-35877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3775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6pPr>
      <a:lvl7pPr marL="42322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7pPr>
      <a:lvl8pPr marL="4689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8pPr>
      <a:lvl9pPr marL="5146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5A22B-C1BB-96F2-7C58-AA909170D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40768"/>
            <a:ext cx="10363200" cy="1470025"/>
          </a:xfrm>
        </p:spPr>
        <p:txBody>
          <a:bodyPr/>
          <a:lstStyle/>
          <a:p>
            <a:pPr defTabSz="540000"/>
            <a:r>
              <a:rPr lang="nl-NL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5	</a:t>
            </a:r>
            <a:r>
              <a:rPr lang="nl-NL" sz="3600" dirty="0">
                <a:solidFill>
                  <a:srgbClr val="FF96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Hoe bereid ik mijn onderwijs goed voor?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BA330A-EC7F-AD53-BDED-C4A4A9BCAD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 descr="Afbeelding met schets, tekening, Lijnillustraties, clipart&#10;&#10;Automatisch gegenereerde beschrijving">
            <a:extLst>
              <a:ext uri="{FF2B5EF4-FFF2-40B4-BE49-F238E27FC236}">
                <a16:creationId xmlns:a16="http://schemas.microsoft.com/office/drawing/2014/main" id="{468BD171-E7EE-2B33-9680-DB647384C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900" y="2417287"/>
            <a:ext cx="8330201" cy="325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46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EFBB8471-0072-20F1-00A7-2836EF2DF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Terugblik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Oriëntatie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Uitleg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Begeleide </a:t>
            </a:r>
            <a:r>
              <a:rPr lang="nl-NL" dirty="0" err="1"/>
              <a:t>inoefening</a:t>
            </a:r>
            <a:endParaRPr lang="nl-NL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Zelfstandige verwerking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Evaluatie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Terug- en vooruitblik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61683C0-49A8-995B-2826-861209082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pc="-10" dirty="0"/>
              <a:t>Effectief lesmodel: Lesmodel directe instructie</a:t>
            </a:r>
            <a:endParaRPr lang="nl-NL" dirty="0"/>
          </a:p>
        </p:txBody>
      </p:sp>
      <p:pic>
        <p:nvPicPr>
          <p:cNvPr id="7" name="Afbeelding 6" descr="Afbeelding met tekst, cirkel, Apparaat voor gegevensopslag, compactdisk&#10;&#10;Automatisch gegenereerde beschrijving">
            <a:extLst>
              <a:ext uri="{FF2B5EF4-FFF2-40B4-BE49-F238E27FC236}">
                <a16:creationId xmlns:a16="http://schemas.microsoft.com/office/drawing/2014/main" id="{E4393E43-4299-0E23-3841-621FA550FF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936" y="1124744"/>
            <a:ext cx="4887048" cy="489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782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D3987FFF-C9F6-BF99-B958-F8298D759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W</a:t>
            </a:r>
            <a:r>
              <a:rPr lang="nl-NL" dirty="0"/>
              <a:t>at? Wat moeten de leerlingen doen?</a:t>
            </a:r>
          </a:p>
          <a:p>
            <a:r>
              <a:rPr lang="nl-NL" b="1" dirty="0"/>
              <a:t>H</a:t>
            </a:r>
            <a:r>
              <a:rPr lang="nl-NL" dirty="0"/>
              <a:t>oe? Hoe moeten de leerlingen dit aanpakken?</a:t>
            </a:r>
          </a:p>
          <a:p>
            <a:r>
              <a:rPr lang="nl-NL" b="1" dirty="0"/>
              <a:t>H</a:t>
            </a:r>
            <a:r>
              <a:rPr lang="nl-NL" dirty="0"/>
              <a:t>ulp? Bij wie kunnen de leerlingen hulp krijgen?</a:t>
            </a:r>
          </a:p>
          <a:p>
            <a:r>
              <a:rPr lang="nl-NL" b="1" dirty="0"/>
              <a:t>T</a:t>
            </a:r>
            <a:r>
              <a:rPr lang="nl-NL" dirty="0"/>
              <a:t>ijd? Hoelang hebben de leerlingen de tijd?</a:t>
            </a:r>
          </a:p>
          <a:p>
            <a:r>
              <a:rPr lang="nl-NL" b="1" dirty="0"/>
              <a:t>U</a:t>
            </a:r>
            <a:r>
              <a:rPr lang="nl-NL" dirty="0"/>
              <a:t>itkomst? Wat doen de leerlingen met de uitkomst?</a:t>
            </a:r>
          </a:p>
          <a:p>
            <a:r>
              <a:rPr lang="nl-NL" b="1" dirty="0"/>
              <a:t>K</a:t>
            </a:r>
            <a:r>
              <a:rPr lang="nl-NL" dirty="0"/>
              <a:t>laar? Wat gaan de leerlingen doen als ze klaar zijn?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34CB08B-3CDA-4B52-E978-BE2510109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pc="-10" dirty="0"/>
              <a:t>Effectief lesmodel: </a:t>
            </a:r>
            <a:r>
              <a:rPr lang="nl-NL" dirty="0"/>
              <a:t>Zelfstandig oefenen met </a:t>
            </a:r>
            <a:r>
              <a:rPr lang="nl-NL" cap="small" dirty="0" err="1"/>
              <a:t>whhtuk</a:t>
            </a:r>
            <a:endParaRPr lang="nl-NL" cap="small" dirty="0"/>
          </a:p>
        </p:txBody>
      </p:sp>
    </p:spTree>
    <p:extLst>
      <p:ext uri="{BB962C8B-B14F-4D97-AF65-F5344CB8AC3E}">
        <p14:creationId xmlns:p14="http://schemas.microsoft.com/office/powerpoint/2010/main" val="2292139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AD7CC76-5665-A473-0C34-48DEB728E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nl-NL" dirty="0"/>
              <a:t>Verhalen vertellen</a:t>
            </a:r>
          </a:p>
          <a:p>
            <a:r>
              <a:rPr lang="nl-NL" dirty="0"/>
              <a:t>Verhalen delen in de kring</a:t>
            </a:r>
          </a:p>
          <a:p>
            <a:r>
              <a:rPr lang="nl-NL" dirty="0"/>
              <a:t>Onderwijsleergesprek</a:t>
            </a:r>
          </a:p>
          <a:p>
            <a:r>
              <a:rPr lang="nl-NL" dirty="0"/>
              <a:t>Samenwerkend leren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Check in duo’s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Driestappeninterview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Denken-delen-uitwisselen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Genummerde hoofden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Experts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Flitsen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Levend memory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/>
              <a:t>Overgooien</a:t>
            </a:r>
          </a:p>
          <a:p>
            <a:r>
              <a:rPr lang="nl-NL" dirty="0"/>
              <a:t>Werken in hoeken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251ADCB-9E66-C9D1-57D5-2BE47CEB1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werkvormen leggen de basis?</a:t>
            </a:r>
          </a:p>
        </p:txBody>
      </p:sp>
    </p:spTree>
    <p:extLst>
      <p:ext uri="{BB962C8B-B14F-4D97-AF65-F5344CB8AC3E}">
        <p14:creationId xmlns:p14="http://schemas.microsoft.com/office/powerpoint/2010/main" val="276457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E539FC30-8BF3-3AE4-9BA4-F3013F3D0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Positieve wederzijdse afhankelijkheid </a:t>
            </a:r>
          </a:p>
          <a:p>
            <a:r>
              <a:rPr lang="nl-NL" dirty="0"/>
              <a:t>Individuele aanspreekbaarheid </a:t>
            </a:r>
          </a:p>
          <a:p>
            <a:r>
              <a:rPr lang="nl-NL" dirty="0"/>
              <a:t>Directe interactie </a:t>
            </a:r>
          </a:p>
          <a:p>
            <a:r>
              <a:rPr lang="nl-NL" dirty="0"/>
              <a:t>Aandacht voor sociale vaardigheden </a:t>
            </a:r>
          </a:p>
          <a:p>
            <a:r>
              <a:rPr lang="nl-NL" dirty="0"/>
              <a:t>Aandacht voor groepsprocessen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57FECA8-F0EF-BF4B-A494-EFFD8069F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Werkvormen: Sleutelbegrippen samenwerkend leren</a:t>
            </a:r>
          </a:p>
        </p:txBody>
      </p:sp>
    </p:spTree>
    <p:extLst>
      <p:ext uri="{BB962C8B-B14F-4D97-AF65-F5344CB8AC3E}">
        <p14:creationId xmlns:p14="http://schemas.microsoft.com/office/powerpoint/2010/main" val="2771873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7DD8751-72E2-4E14-3EEF-137CA9963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/>
              <a:t>Formatief lesgeven gaat beter als je …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400" dirty="0"/>
              <a:t>leerdoelen verheldert en deelt met de leerlingen (paragraaf 5.1.3).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400" dirty="0"/>
              <a:t>werkvormen benut om bewijs van het leren zichtbaar te maken (paragraaf 5.3).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400" dirty="0"/>
              <a:t>effectief feedback geeft (paragraaf 6.3).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400" dirty="0"/>
              <a:t>werkvormen gebruikt waarbij leerlingen van elkaar leren (paragraaf 5.3.4).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400" dirty="0"/>
              <a:t>leerlingen variatie en uitdaging biedt (paragraaf 7.3.5).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400" dirty="0"/>
              <a:t>leerlingvolgsystemen benut om tot een goede leerlijn te komen (paragraaf 9.3).</a:t>
            </a:r>
          </a:p>
          <a:p>
            <a:pPr marL="0" indent="0">
              <a:buNone/>
            </a:pPr>
            <a:endParaRPr lang="nl-NL" sz="3200" dirty="0"/>
          </a:p>
          <a:p>
            <a:pPr marL="0" indent="0" algn="ctr">
              <a:buNone/>
            </a:pPr>
            <a:r>
              <a:rPr lang="nl-NL" sz="3200" dirty="0"/>
              <a:t>Benutten je leerlingen de succescriteria?</a:t>
            </a:r>
          </a:p>
          <a:p>
            <a:endParaRPr lang="nl-NL" sz="3200" dirty="0"/>
          </a:p>
          <a:p>
            <a:endParaRPr lang="nl-NL" sz="3200" dirty="0"/>
          </a:p>
          <a:p>
            <a:endParaRPr lang="nl-NL" sz="32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F33F7BC-4EBD-C52C-59DC-367A981D2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het voordeel van formatief lesgeven?</a:t>
            </a:r>
          </a:p>
        </p:txBody>
      </p:sp>
    </p:spTree>
    <p:extLst>
      <p:ext uri="{BB962C8B-B14F-4D97-AF65-F5344CB8AC3E}">
        <p14:creationId xmlns:p14="http://schemas.microsoft.com/office/powerpoint/2010/main" val="2233617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DBF7C333-DEAE-9FDC-0ED8-157597DC7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nl-NL" dirty="0"/>
              <a:t>Ook voor een ervaren leraar is een goede lesvoorbereiding essentieel. Ben je het eens met deze stelling? En wat versta je eigenlijk onder een goede lesvoorbereiding?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1DE8C89-54E8-7F76-6BFB-C3E273C7A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Reflectievraag</a:t>
            </a:r>
          </a:p>
        </p:txBody>
      </p:sp>
    </p:spTree>
    <p:extLst>
      <p:ext uri="{BB962C8B-B14F-4D97-AF65-F5344CB8AC3E}">
        <p14:creationId xmlns:p14="http://schemas.microsoft.com/office/powerpoint/2010/main" val="158278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Hoezo helpt lesvoorbereiding?</a:t>
            </a:r>
          </a:p>
          <a:p>
            <a:r>
              <a:rPr lang="nl-NL" dirty="0"/>
              <a:t>Wat is een effectief lesmodel?</a:t>
            </a:r>
          </a:p>
          <a:p>
            <a:r>
              <a:rPr lang="nl-NL" dirty="0"/>
              <a:t>Welke werkvormen leggen de basis?</a:t>
            </a:r>
          </a:p>
          <a:p>
            <a:r>
              <a:rPr lang="nl-NL" dirty="0"/>
              <a:t>Wat is het voordeel van formatief lesgeven?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Overzicht presentatie</a:t>
            </a:r>
          </a:p>
        </p:txBody>
      </p:sp>
    </p:spTree>
    <p:extLst>
      <p:ext uri="{BB962C8B-B14F-4D97-AF65-F5344CB8AC3E}">
        <p14:creationId xmlns:p14="http://schemas.microsoft.com/office/powerpoint/2010/main" val="85170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Afbeelding met cirkel, diagram, tekst, lijn&#10;&#10;Automatisch gegenereerde beschrijving">
            <a:extLst>
              <a:ext uri="{FF2B5EF4-FFF2-40B4-BE49-F238E27FC236}">
                <a16:creationId xmlns:a16="http://schemas.microsoft.com/office/drawing/2014/main" id="{08C44699-BDEA-A823-5672-9485C00854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137" y="1340768"/>
            <a:ext cx="5029726" cy="4449931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441E77CA-E200-FA74-41B6-94160E20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Lesvoorbereiding: </a:t>
            </a:r>
            <a:r>
              <a:rPr lang="nl-NL" dirty="0" err="1"/>
              <a:t>Constructive</a:t>
            </a:r>
            <a:r>
              <a:rPr lang="nl-NL" dirty="0"/>
              <a:t> </a:t>
            </a:r>
            <a:r>
              <a:rPr lang="nl-NL" dirty="0" err="1"/>
              <a:t>alignment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1840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C1F4892-E292-E92F-A902-542989DD31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963" y="1575172"/>
            <a:ext cx="11520487" cy="3707655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441E77CA-E200-FA74-41B6-94160E20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Lesvoorbereiding: Breng de les uit de methode in beeld </a:t>
            </a:r>
          </a:p>
        </p:txBody>
      </p:sp>
    </p:spTree>
    <p:extLst>
      <p:ext uri="{BB962C8B-B14F-4D97-AF65-F5344CB8AC3E}">
        <p14:creationId xmlns:p14="http://schemas.microsoft.com/office/powerpoint/2010/main" val="1202762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Afbeelding met tekst, diagram, schermopname, cirkel&#10;&#10;Automatisch gegenereerde beschrijving">
            <a:extLst>
              <a:ext uri="{FF2B5EF4-FFF2-40B4-BE49-F238E27FC236}">
                <a16:creationId xmlns:a16="http://schemas.microsoft.com/office/drawing/2014/main" id="{9925852F-B436-42D0-BE32-B9E151C56D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8" y="1340768"/>
            <a:ext cx="5455177" cy="4464496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AF2016BD-9EC3-1FA0-AEB7-F7E05D96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Lesvoorbereiding: Doorloop de regelkring</a:t>
            </a:r>
          </a:p>
        </p:txBody>
      </p:sp>
    </p:spTree>
    <p:extLst>
      <p:ext uri="{BB962C8B-B14F-4D97-AF65-F5344CB8AC3E}">
        <p14:creationId xmlns:p14="http://schemas.microsoft.com/office/powerpoint/2010/main" val="339194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9E63C4D-5B5E-AAD5-5A1A-295DC3D1F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Lesvoorbereiding: Formuleer correcte leerdoelen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7541867-3F78-B64A-A08B-D32F20312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521" y="1124744"/>
            <a:ext cx="8622957" cy="48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673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Afbeelding met tekst, cirkel, diagram, schermopname&#10;&#10;Automatisch gegenereerde beschrijving">
            <a:extLst>
              <a:ext uri="{FF2B5EF4-FFF2-40B4-BE49-F238E27FC236}">
                <a16:creationId xmlns:a16="http://schemas.microsoft.com/office/drawing/2014/main" id="{F2262429-E329-B141-E3DB-5A106509F4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624" y="1196752"/>
            <a:ext cx="6768752" cy="4760978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D2E9C28A-22C9-F89E-DCDE-479BE258D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pc="-10" dirty="0"/>
              <a:t>Lesvoorbereiding: Het model didactische analyse</a:t>
            </a:r>
          </a:p>
        </p:txBody>
      </p:sp>
    </p:spTree>
    <p:extLst>
      <p:ext uri="{BB962C8B-B14F-4D97-AF65-F5344CB8AC3E}">
        <p14:creationId xmlns:p14="http://schemas.microsoft.com/office/powerpoint/2010/main" val="67740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EFBB8471-0072-20F1-00A7-2836EF2DF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/>
              <a:t>Voorkennis</a:t>
            </a:r>
          </a:p>
          <a:p>
            <a:r>
              <a:rPr lang="nl-NL" sz="3200" dirty="0"/>
              <a:t>Abstractievermogen</a:t>
            </a:r>
          </a:p>
          <a:p>
            <a:r>
              <a:rPr lang="nl-NL" sz="3200" dirty="0"/>
              <a:t>Ervaring met werkvormen</a:t>
            </a:r>
          </a:p>
          <a:p>
            <a:r>
              <a:rPr lang="nl-NL" sz="3200" dirty="0"/>
              <a:t>Leesvaardigheid</a:t>
            </a:r>
          </a:p>
          <a:p>
            <a:r>
              <a:rPr lang="nl-NL" sz="3200" dirty="0"/>
              <a:t>Zelfstandigheid</a:t>
            </a:r>
          </a:p>
          <a:p>
            <a:r>
              <a:rPr lang="nl-NL" sz="3200" dirty="0"/>
              <a:t>Groepsgerichtheid</a:t>
            </a:r>
          </a:p>
          <a:p>
            <a:r>
              <a:rPr lang="nl-NL" sz="3200" dirty="0"/>
              <a:t>Waarden en normen</a:t>
            </a:r>
          </a:p>
          <a:p>
            <a:r>
              <a:rPr lang="nl-NL" sz="3200" dirty="0"/>
              <a:t>Motivatie</a:t>
            </a:r>
          </a:p>
          <a:p>
            <a:endParaRPr lang="nl-NL" sz="32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61683C0-49A8-995B-2826-861209082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pc="-10" dirty="0"/>
              <a:t>Lesvoorbereiding: De beginsituatie in beeld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6139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EFBB8471-0072-20F1-00A7-2836EF2DF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Leerstof op het juiste niveau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Nut van de leerstof ervaren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Individueel aanspreekbaar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Structuur en denkstappen in de leerstof 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Zichtbaarheid leren en denken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nl-NL" dirty="0"/>
              <a:t>Directe feedback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61683C0-49A8-995B-2826-861209082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pc="-30" dirty="0"/>
              <a:t>Effectief lesmodel: Sleutelbegrippen effectieve instructie </a:t>
            </a:r>
          </a:p>
        </p:txBody>
      </p:sp>
    </p:spTree>
    <p:extLst>
      <p:ext uri="{BB962C8B-B14F-4D97-AF65-F5344CB8AC3E}">
        <p14:creationId xmlns:p14="http://schemas.microsoft.com/office/powerpoint/2010/main" val="2317921983"/>
      </p:ext>
    </p:extLst>
  </p:cSld>
  <p:clrMapOvr>
    <a:masterClrMapping/>
  </p:clrMapOvr>
</p:sld>
</file>

<file path=ppt/theme/theme1.xml><?xml version="1.0" encoding="utf-8"?>
<a:theme xmlns:a="http://schemas.openxmlformats.org/drawingml/2006/main" name="ppt sjab;loon leltz">
  <a:themeElements>
    <a:clrScheme name="sjabloon coutinh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jabloon coutinh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987425" marR="0" indent="2667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Char char="•"/>
          <a:tabLst/>
          <a:defRPr kumimoji="0" lang="nl-NL" sz="3000" b="0" i="0" u="none" strike="noStrike" cap="none" normalizeH="0" baseline="0">
            <a:ln>
              <a:noFill/>
            </a:ln>
            <a:solidFill>
              <a:srgbClr val="602559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987425" marR="0" indent="2667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Char char="•"/>
          <a:tabLst/>
          <a:defRPr kumimoji="0" lang="nl-NL" sz="3000" b="0" i="0" u="none" strike="noStrike" cap="none" normalizeH="0" baseline="0">
            <a:ln>
              <a:noFill/>
            </a:ln>
            <a:solidFill>
              <a:srgbClr val="602559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jabloon coutinh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362</Words>
  <Application>Microsoft Office PowerPoint</Application>
  <PresentationFormat>Breedbeeld</PresentationFormat>
  <Paragraphs>76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Source Sans Pro</vt:lpstr>
      <vt:lpstr>Source Sans Pro SemiBold</vt:lpstr>
      <vt:lpstr>Times New Roman</vt:lpstr>
      <vt:lpstr>ppt sjab;loon leltz</vt:lpstr>
      <vt:lpstr>5 Hoe bereid ik mijn onderwijs goed voor?</vt:lpstr>
      <vt:lpstr>Overzicht presentatie</vt:lpstr>
      <vt:lpstr>Lesvoorbereiding: Constructive alignment</vt:lpstr>
      <vt:lpstr>Lesvoorbereiding: Breng de les uit de methode in beeld </vt:lpstr>
      <vt:lpstr>Lesvoorbereiding: Doorloop de regelkring</vt:lpstr>
      <vt:lpstr>Lesvoorbereiding: Formuleer correcte leerdoelen</vt:lpstr>
      <vt:lpstr>Lesvoorbereiding: Het model didactische analyse</vt:lpstr>
      <vt:lpstr>Lesvoorbereiding: De beginsituatie in beeld</vt:lpstr>
      <vt:lpstr>Effectief lesmodel: Sleutelbegrippen effectieve instructie </vt:lpstr>
      <vt:lpstr>Effectief lesmodel: Lesmodel directe instructie</vt:lpstr>
      <vt:lpstr>Effectief lesmodel: Zelfstandig oefenen met whhtuk</vt:lpstr>
      <vt:lpstr>Welke werkvormen leggen de basis?</vt:lpstr>
      <vt:lpstr>Werkvormen: Sleutelbegrippen samenwerkend leren</vt:lpstr>
      <vt:lpstr>Wat is het voordeel van formatief lesgeven?</vt:lpstr>
      <vt:lpstr>Reflectievraag</vt:lpstr>
    </vt:vector>
  </TitlesOfParts>
  <Company>Uitgeverij Coutinho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Louise Prompers</dc:creator>
  <cp:lastModifiedBy>Elly Lewin</cp:lastModifiedBy>
  <cp:revision>36</cp:revision>
  <cp:lastPrinted>2004-07-26T08:49:33Z</cp:lastPrinted>
  <dcterms:created xsi:type="dcterms:W3CDTF">2017-01-10T11:02:55Z</dcterms:created>
  <dcterms:modified xsi:type="dcterms:W3CDTF">2023-06-07T09:57:48Z</dcterms:modified>
</cp:coreProperties>
</file>