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76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4" r:id="rId12"/>
    <p:sldId id="271" r:id="rId13"/>
    <p:sldId id="272" r:id="rId14"/>
    <p:sldId id="273" r:id="rId15"/>
    <p:sldId id="275" r:id="rId16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e hiemstra" initials="yh" lastIdx="1" clrIdx="0">
    <p:extLst>
      <p:ext uri="{19B8F6BF-5375-455C-9EA6-DF929625EA0E}">
        <p15:presenceInfo xmlns:p15="http://schemas.microsoft.com/office/powerpoint/2012/main" userId="47c5f7f414893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15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8E22CEFF-3D8A-6DA0-9285-C405AC886B59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540000"/>
            <a:r>
              <a:rPr lang="nl-NL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6	</a:t>
            </a:r>
            <a:r>
              <a:rPr lang="nl-NL" sz="3600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geef ik goed onderwijs?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schets, tekening, clipart, Lijnillustraties&#10;&#10;Automatisch gegenereerde beschrijving">
            <a:extLst>
              <a:ext uri="{FF2B5EF4-FFF2-40B4-BE49-F238E27FC236}">
                <a16:creationId xmlns:a16="http://schemas.microsoft.com/office/drawing/2014/main" id="{592FD3E9-3BA6-3D85-95DE-22C393B6C1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582" y="2327294"/>
            <a:ext cx="4988836" cy="364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78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A8BB5E7-D654-740B-7D8A-3431150B9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017" y="1160748"/>
            <a:ext cx="8839966" cy="4536504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6E0B52CF-792C-0E29-04EC-E0C94187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Feedback: Van controlerend naar ondersteunend</a:t>
            </a:r>
          </a:p>
        </p:txBody>
      </p:sp>
    </p:spTree>
    <p:extLst>
      <p:ext uri="{BB962C8B-B14F-4D97-AF65-F5344CB8AC3E}">
        <p14:creationId xmlns:p14="http://schemas.microsoft.com/office/powerpoint/2010/main" val="247986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6E065B7-3E39-AB78-F4FD-4D12E51F4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Leerlingen verschillen in:</a:t>
            </a:r>
          </a:p>
          <a:p>
            <a:r>
              <a:rPr lang="nl-NL" dirty="0"/>
              <a:t>Interesse: Waarom leert een leerling?</a:t>
            </a:r>
          </a:p>
          <a:p>
            <a:r>
              <a:rPr lang="nl-NL" dirty="0"/>
              <a:t>Leerstatus: Wat weet en kan een leerling al?</a:t>
            </a:r>
          </a:p>
          <a:p>
            <a:r>
              <a:rPr lang="nl-NL" dirty="0"/>
              <a:t>Leerprofiel: Welke denkgewoonten en leervoorkeuren heeft de leerling?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1CA717D-5242-C924-E978-EC217B8B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draagt differentiëren bij aan goed onderwijs?</a:t>
            </a:r>
          </a:p>
        </p:txBody>
      </p:sp>
    </p:spTree>
    <p:extLst>
      <p:ext uri="{BB962C8B-B14F-4D97-AF65-F5344CB8AC3E}">
        <p14:creationId xmlns:p14="http://schemas.microsoft.com/office/powerpoint/2010/main" val="706073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84042735-513B-9964-DD45-7F1A872099CE}"/>
              </a:ext>
            </a:extLst>
          </p:cNvPr>
          <p:cNvSpPr txBox="1">
            <a:spLocks/>
          </p:cNvSpPr>
          <p:nvPr/>
        </p:nvSpPr>
        <p:spPr>
          <a:xfrm>
            <a:off x="2928344" y="1645466"/>
            <a:ext cx="6265863" cy="7191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bg1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334743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334743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334743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pPr algn="ctr"/>
            <a:r>
              <a:rPr lang="nl-NL" kern="0"/>
              <a:t>Differentiëren</a:t>
            </a:r>
            <a:endParaRPr lang="nl-NL" kern="0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C3287B9-D196-3D10-FCB6-2A705EB0660C}"/>
              </a:ext>
            </a:extLst>
          </p:cNvPr>
          <p:cNvSpPr txBox="1">
            <a:spLocks/>
          </p:cNvSpPr>
          <p:nvPr/>
        </p:nvSpPr>
        <p:spPr bwMode="auto">
          <a:xfrm>
            <a:off x="1847528" y="1628800"/>
            <a:ext cx="8653487" cy="417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nl-NL" sz="1350" kern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35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nl-NL" kern="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91699BF-9D77-3B69-499F-A141C6379A52}"/>
              </a:ext>
            </a:extLst>
          </p:cNvPr>
          <p:cNvSpPr txBox="1"/>
          <p:nvPr/>
        </p:nvSpPr>
        <p:spPr>
          <a:xfrm>
            <a:off x="2424288" y="4435542"/>
            <a:ext cx="6862881" cy="698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algn="just">
              <a:lnSpc>
                <a:spcPct val="107000"/>
              </a:lnSpc>
              <a:spcAft>
                <a:spcPts val="600"/>
              </a:spcAft>
            </a:pPr>
            <a:r>
              <a:rPr lang="nl-NL" sz="19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Convergent	</a:t>
            </a:r>
            <a:r>
              <a:rPr lang="nl-NL" sz="19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			 </a:t>
            </a:r>
            <a:r>
              <a:rPr lang="nl-NL" sz="19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Divergent 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NL" sz="1350" dirty="0"/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C6FF2FF0-FFFC-F9BB-C93A-88339691E184}"/>
              </a:ext>
            </a:extLst>
          </p:cNvPr>
          <p:cNvCxnSpPr>
            <a:cxnSpLocks/>
          </p:cNvCxnSpPr>
          <p:nvPr/>
        </p:nvCxnSpPr>
        <p:spPr>
          <a:xfrm flipH="1">
            <a:off x="3576416" y="2492673"/>
            <a:ext cx="1512168" cy="1848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593415E1-ABE1-B776-57EE-AD08B429E257}"/>
              </a:ext>
            </a:extLst>
          </p:cNvPr>
          <p:cNvCxnSpPr>
            <a:cxnSpLocks/>
          </p:cNvCxnSpPr>
          <p:nvPr/>
        </p:nvCxnSpPr>
        <p:spPr>
          <a:xfrm>
            <a:off x="7032800" y="2525525"/>
            <a:ext cx="1368152" cy="1815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itel 12">
            <a:extLst>
              <a:ext uri="{FF2B5EF4-FFF2-40B4-BE49-F238E27FC236}">
                <a16:creationId xmlns:a16="http://schemas.microsoft.com/office/drawing/2014/main" id="{E8D6CE28-A029-2295-B7C4-CD9018F4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draagt differentiëren bij aan goed onderwijs?</a:t>
            </a:r>
          </a:p>
        </p:txBody>
      </p:sp>
    </p:spTree>
    <p:extLst>
      <p:ext uri="{BB962C8B-B14F-4D97-AF65-F5344CB8AC3E}">
        <p14:creationId xmlns:p14="http://schemas.microsoft.com/office/powerpoint/2010/main" val="4048512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6E065B7-3E39-AB78-F4FD-4D12E51F4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Leerlingen verschillen in:</a:t>
            </a:r>
          </a:p>
          <a:p>
            <a:r>
              <a:rPr lang="nl-NL" dirty="0"/>
              <a:t>Interesse: Welke interesse + keuzevrijheid</a:t>
            </a:r>
          </a:p>
          <a:p>
            <a:r>
              <a:rPr lang="nl-NL" dirty="0"/>
              <a:t>Leerstatus: Niveau van de leerling + op eigen tempo werken</a:t>
            </a:r>
          </a:p>
          <a:p>
            <a:r>
              <a:rPr lang="nl-NL" dirty="0"/>
              <a:t>Leerprofiel: Leervoorkeur van de leerling + begeleidingsbehoefte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1CA717D-5242-C924-E978-EC217B8B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draagt differentiëren bij aan goed onderwijs?</a:t>
            </a:r>
          </a:p>
        </p:txBody>
      </p:sp>
    </p:spTree>
    <p:extLst>
      <p:ext uri="{BB962C8B-B14F-4D97-AF65-F5344CB8AC3E}">
        <p14:creationId xmlns:p14="http://schemas.microsoft.com/office/powerpoint/2010/main" val="2803364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6E065B7-3E39-AB78-F4FD-4D12E51F4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Kunst afkijken</a:t>
            </a:r>
          </a:p>
          <a:p>
            <a:r>
              <a:rPr lang="nl-NL" dirty="0"/>
              <a:t>Participeren</a:t>
            </a:r>
          </a:p>
          <a:p>
            <a:r>
              <a:rPr lang="nl-NL" dirty="0"/>
              <a:t>Kennis verwerven</a:t>
            </a:r>
          </a:p>
          <a:p>
            <a:r>
              <a:rPr lang="nl-NL" dirty="0"/>
              <a:t>Oefenen</a:t>
            </a:r>
          </a:p>
          <a:p>
            <a:r>
              <a:rPr lang="nl-NL" dirty="0"/>
              <a:t>Ontdekken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1CA717D-5242-C924-E978-EC217B8B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Differentiëren: Metaforen van leren </a:t>
            </a:r>
          </a:p>
        </p:txBody>
      </p:sp>
    </p:spTree>
    <p:extLst>
      <p:ext uri="{BB962C8B-B14F-4D97-AF65-F5344CB8AC3E}">
        <p14:creationId xmlns:p14="http://schemas.microsoft.com/office/powerpoint/2010/main" val="279723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F9067C9-D353-E5B0-0D53-9F680C42B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In dit hoofdstuk worden zes rollen van de leraar besproken. Vind jij het een realistische gedachte dat je die als leraar allemaal moet beheersen? Waarom wel of niet?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DA252F8-0996-1ABE-F2A5-4DC15C3D6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195662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zes rollen kan ik benutten?</a:t>
            </a:r>
          </a:p>
          <a:p>
            <a:r>
              <a:rPr lang="nl-NL" dirty="0"/>
              <a:t>Hoe stel ik goede vragen?</a:t>
            </a:r>
          </a:p>
          <a:p>
            <a:r>
              <a:rPr lang="nl-NL" dirty="0"/>
              <a:t>Hoe geef ik feedback?</a:t>
            </a:r>
          </a:p>
          <a:p>
            <a:r>
              <a:rPr lang="nl-NL" dirty="0"/>
              <a:t>Wat draagt differentiëren bij aan goed onderwijs?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556D4C0-A0D9-4E89-8713-5FBF92D45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980728"/>
            <a:ext cx="9001000" cy="2232248"/>
          </a:xfrm>
        </p:spPr>
        <p:txBody>
          <a:bodyPr numCol="2"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Gastheer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Presentator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Didacticus</a:t>
            </a:r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Pedagoog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Afsluiter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Coach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4575DE2-8108-D7A7-8C92-7B87F4D5F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zes rollen kan ik benutten?</a:t>
            </a:r>
          </a:p>
        </p:txBody>
      </p:sp>
      <p:sp>
        <p:nvSpPr>
          <p:cNvPr id="4" name="Tijdelijke aanduiding voor inhoud 1">
            <a:extLst>
              <a:ext uri="{FF2B5EF4-FFF2-40B4-BE49-F238E27FC236}">
                <a16:creationId xmlns:a16="http://schemas.microsoft.com/office/drawing/2014/main" id="{165DF27A-1E4D-A4AE-DC3A-E79C26E2C1DE}"/>
              </a:ext>
            </a:extLst>
          </p:cNvPr>
          <p:cNvSpPr txBox="1">
            <a:spLocks/>
          </p:cNvSpPr>
          <p:nvPr/>
        </p:nvSpPr>
        <p:spPr bwMode="auto">
          <a:xfrm>
            <a:off x="397924" y="3429000"/>
            <a:ext cx="9001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SzPct val="100000"/>
            </a:pPr>
            <a:r>
              <a:rPr lang="nl-NL" kern="0" dirty="0"/>
              <a:t>Wat is de essentie van de rol?</a:t>
            </a:r>
          </a:p>
          <a:p>
            <a:pPr>
              <a:buSzPct val="100000"/>
            </a:pPr>
            <a:r>
              <a:rPr lang="nl-NL" kern="0" dirty="0"/>
              <a:t>Aan welk gedrag herken je de rol?</a:t>
            </a:r>
          </a:p>
          <a:p>
            <a:pPr>
              <a:buSzPct val="100000"/>
            </a:pPr>
            <a:r>
              <a:rPr lang="nl-NL" kern="0" dirty="0"/>
              <a:t>Wat zijn valkuilen?</a:t>
            </a:r>
          </a:p>
        </p:txBody>
      </p:sp>
    </p:spTree>
    <p:extLst>
      <p:ext uri="{BB962C8B-B14F-4D97-AF65-F5344CB8AC3E}">
        <p14:creationId xmlns:p14="http://schemas.microsoft.com/office/powerpoint/2010/main" val="274763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B9C2DCE-B48C-1B33-8336-2C47FF84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Fase 1:</a:t>
            </a:r>
            <a:r>
              <a:rPr lang="nl-NL" dirty="0"/>
              <a:t> Het formuleren van de vraag</a:t>
            </a:r>
          </a:p>
          <a:p>
            <a:r>
              <a:rPr lang="nl-NL" b="1" dirty="0"/>
              <a:t>Fase 2:</a:t>
            </a:r>
            <a:r>
              <a:rPr lang="nl-NL" dirty="0"/>
              <a:t> Bepalen aan wie de vraag gesteld gaat worden</a:t>
            </a:r>
          </a:p>
          <a:p>
            <a:r>
              <a:rPr lang="nl-NL" b="1" dirty="0"/>
              <a:t>Fase 3:</a:t>
            </a:r>
            <a:r>
              <a:rPr lang="nl-NL" dirty="0"/>
              <a:t> Gelegenheid geven tot antwoorden</a:t>
            </a:r>
          </a:p>
          <a:p>
            <a:r>
              <a:rPr lang="nl-NL" b="1" dirty="0"/>
              <a:t>Fase 4:</a:t>
            </a:r>
            <a:r>
              <a:rPr lang="nl-NL" dirty="0"/>
              <a:t> De reactie op het antwoord</a:t>
            </a:r>
          </a:p>
          <a:p>
            <a:endParaRPr lang="nl-NL" dirty="0"/>
          </a:p>
          <a:p>
            <a:r>
              <a:rPr lang="nl-NL" dirty="0"/>
              <a:t>Hoelang is je wachttijd?</a:t>
            </a:r>
          </a:p>
          <a:p>
            <a:r>
              <a:rPr lang="nl-NL" dirty="0"/>
              <a:t>Wat is het cognitieve niveau van je vraag?</a:t>
            </a:r>
          </a:p>
          <a:p>
            <a:r>
              <a:rPr lang="nl-NL" dirty="0"/>
              <a:t>Welke valkuil herken je?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5093F87-EE82-7414-155E-D7950FE32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stel ik goede vragen?</a:t>
            </a:r>
          </a:p>
        </p:txBody>
      </p:sp>
    </p:spTree>
    <p:extLst>
      <p:ext uri="{BB962C8B-B14F-4D97-AF65-F5344CB8AC3E}">
        <p14:creationId xmlns:p14="http://schemas.microsoft.com/office/powerpoint/2010/main" val="134097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96C67A6-582F-68C4-7967-38F53E30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 err="1"/>
              <a:t>Feedup</a:t>
            </a:r>
            <a:r>
              <a:rPr lang="nl-NL" dirty="0"/>
              <a:t>: Naar welk einddoel werk ik toe?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Feedback: Hoe doe ik het tot nu toe?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 err="1"/>
              <a:t>Feedforward</a:t>
            </a:r>
            <a:r>
              <a:rPr lang="nl-NL" dirty="0"/>
              <a:t>: Hoe ga ik vanaf dit moment verder?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5A73674-4B8F-BE9E-0D19-FAF70F6D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is een krachtig middel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802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930CCEF-9844-74F7-86CF-9DDE70EF8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Feedback op taak</a:t>
            </a:r>
          </a:p>
          <a:p>
            <a:r>
              <a:rPr lang="nl-NL" dirty="0"/>
              <a:t>Feedback op aanpak</a:t>
            </a:r>
          </a:p>
          <a:p>
            <a:r>
              <a:rPr lang="nl-NL" dirty="0"/>
              <a:t>Feedback op zelfregulatie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072600C-0A1A-3C94-74C3-22339B166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is actie-reactie</a:t>
            </a:r>
          </a:p>
        </p:txBody>
      </p:sp>
    </p:spTree>
    <p:extLst>
      <p:ext uri="{BB962C8B-B14F-4D97-AF65-F5344CB8AC3E}">
        <p14:creationId xmlns:p14="http://schemas.microsoft.com/office/powerpoint/2010/main" val="122256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5137E3C-0694-FC41-624F-D5E51CF38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Ik-boodschap: </a:t>
            </a:r>
          </a:p>
          <a:p>
            <a:r>
              <a:rPr lang="nl-NL" dirty="0"/>
              <a:t>Benoem wat de leerling doet</a:t>
            </a:r>
          </a:p>
          <a:p>
            <a:r>
              <a:rPr lang="nl-NL" dirty="0"/>
              <a:t>Vertel welk effect dat op jou heeft</a:t>
            </a:r>
          </a:p>
          <a:p>
            <a:r>
              <a:rPr lang="nl-NL" dirty="0"/>
              <a:t>Geef de leerling een alternatief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02542D7-9181-FFA6-9E0D-33501E86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op gedrag</a:t>
            </a:r>
          </a:p>
        </p:txBody>
      </p:sp>
    </p:spTree>
    <p:extLst>
      <p:ext uri="{BB962C8B-B14F-4D97-AF65-F5344CB8AC3E}">
        <p14:creationId xmlns:p14="http://schemas.microsoft.com/office/powerpoint/2010/main" val="106266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E44448-963C-BB7E-0066-D637F324B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Formatieve feedback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F0C043-7C24-22BE-9752-8D0BC2BA8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484784"/>
            <a:ext cx="11520000" cy="42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0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A048926-330C-A231-39FB-71504AD1C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Leerdoelen verhelderen, delen en laten begrijpen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Leeractiviteiten organiseren die het leren inzichtelijk maken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Feedback geven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Samenwerkend leren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Eigenaarschap bij leerlingen versterken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6BCFEDF-B8C5-5370-A3E2-85B624D8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Feedback: Vijf strategieën voor formatief lesgeven</a:t>
            </a:r>
          </a:p>
        </p:txBody>
      </p:sp>
    </p:spTree>
    <p:extLst>
      <p:ext uri="{BB962C8B-B14F-4D97-AF65-F5344CB8AC3E}">
        <p14:creationId xmlns:p14="http://schemas.microsoft.com/office/powerpoint/2010/main" val="3373167119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372</Words>
  <Application>Microsoft Office PowerPoint</Application>
  <PresentationFormat>Breedbeeld</PresentationFormat>
  <Paragraphs>78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Source Sans Pro</vt:lpstr>
      <vt:lpstr>Times New Roman</vt:lpstr>
      <vt:lpstr>ppt sjab;loon leltz</vt:lpstr>
      <vt:lpstr>6 Hoe geef ik goed onderwijs?</vt:lpstr>
      <vt:lpstr>Overzicht presentatie</vt:lpstr>
      <vt:lpstr>Welke zes rollen kan ik benutten?</vt:lpstr>
      <vt:lpstr>Hoe stel ik goede vragen?</vt:lpstr>
      <vt:lpstr>Feedback is een krachtig middel </vt:lpstr>
      <vt:lpstr>Feedback is actie-reactie</vt:lpstr>
      <vt:lpstr>Feedback op gedrag</vt:lpstr>
      <vt:lpstr>Formatieve feedback</vt:lpstr>
      <vt:lpstr>Feedback: Vijf strategieën voor formatief lesgeven</vt:lpstr>
      <vt:lpstr>Feedback: Van controlerend naar ondersteunend</vt:lpstr>
      <vt:lpstr>Wat draagt differentiëren bij aan goed onderwijs?</vt:lpstr>
      <vt:lpstr>Wat draagt differentiëren bij aan goed onderwijs?</vt:lpstr>
      <vt:lpstr>Wat draagt differentiëren bij aan goed onderwijs?</vt:lpstr>
      <vt:lpstr>Differentiëren: Metaforen van leren 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39</cp:revision>
  <cp:lastPrinted>2004-07-26T08:49:33Z</cp:lastPrinted>
  <dcterms:created xsi:type="dcterms:W3CDTF">2017-01-10T11:02:55Z</dcterms:created>
  <dcterms:modified xsi:type="dcterms:W3CDTF">2023-06-07T09:59:27Z</dcterms:modified>
</cp:coreProperties>
</file>