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11"/>
  </p:notesMasterIdLst>
  <p:handoutMasterIdLst>
    <p:handoutMasterId r:id="rId12"/>
  </p:handoutMasterIdLst>
  <p:sldIdLst>
    <p:sldId id="269" r:id="rId2"/>
    <p:sldId id="260" r:id="rId3"/>
    <p:sldId id="263" r:id="rId4"/>
    <p:sldId id="262" r:id="rId5"/>
    <p:sldId id="264" r:id="rId6"/>
    <p:sldId id="265" r:id="rId7"/>
    <p:sldId id="266" r:id="rId8"/>
    <p:sldId id="267" r:id="rId9"/>
    <p:sldId id="268" r:id="rId10"/>
  </p:sldIdLst>
  <p:sldSz cx="12192000" cy="6858000"/>
  <p:notesSz cx="6858000" cy="9737725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vette hiemstra" initials="yh" lastIdx="1" clrIdx="0">
    <p:extLst>
      <p:ext uri="{19B8F6BF-5375-455C-9EA6-DF929625EA0E}">
        <p15:presenceInfo xmlns:p15="http://schemas.microsoft.com/office/powerpoint/2012/main" userId="47c5f7f414893c6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363F"/>
    <a:srgbClr val="B45318"/>
    <a:srgbClr val="DEC332"/>
    <a:srgbClr val="71AFC2"/>
    <a:srgbClr val="AA3E14"/>
    <a:srgbClr val="AC3101"/>
    <a:srgbClr val="8D2902"/>
    <a:srgbClr val="DF4F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28" autoAdjust="0"/>
  </p:normalViewPr>
  <p:slideViewPr>
    <p:cSldViewPr>
      <p:cViewPr varScale="1">
        <p:scale>
          <a:sx n="62" d="100"/>
          <a:sy n="62" d="100"/>
        </p:scale>
        <p:origin x="8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nl-NL"/>
              <a:t>Nima-A - Marketing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-1588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50363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67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nl-NL"/>
              <a:t>Nima-A - Marketing</a:t>
            </a:r>
          </a:p>
        </p:txBody>
      </p:sp>
      <p:sp>
        <p:nvSpPr>
          <p:cNvPr id="6861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67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07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82563" y="700088"/>
            <a:ext cx="6492875" cy="36528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64075"/>
            <a:ext cx="5029200" cy="43529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het opmaakprofiel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861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50363"/>
            <a:ext cx="2971800" cy="4667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861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250363"/>
            <a:ext cx="2971800" cy="4667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A00136B-F59F-49EA-ABC8-BF03CC061B63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dirty="0"/>
              <a:t>Klik om de ondertitelstijl van het model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735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667" y="115889"/>
            <a:ext cx="9120717" cy="7191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185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3985" y="1268760"/>
            <a:ext cx="2518833" cy="4968552"/>
          </a:xfrm>
          <a:prstGeom prst="rect">
            <a:avLst/>
          </a:prstGeo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71133" y="1268760"/>
            <a:ext cx="7359651" cy="4968552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680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  <a:latin typeface="+mn-lt"/>
              </a:defRPr>
            </a:lvl2pPr>
            <a:lvl3pPr>
              <a:defRPr>
                <a:solidFill>
                  <a:schemeClr val="tx1"/>
                </a:solidFill>
                <a:latin typeface="+mn-lt"/>
              </a:defRPr>
            </a:lvl3pPr>
            <a:lvl4pPr>
              <a:defRPr>
                <a:solidFill>
                  <a:schemeClr val="tx1"/>
                </a:solidFill>
                <a:latin typeface="+mn-lt"/>
              </a:defRPr>
            </a:lvl4pPr>
            <a:lvl5pPr>
              <a:defRPr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35360" y="116632"/>
            <a:ext cx="11520000" cy="64638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04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3982089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667" y="115889"/>
            <a:ext cx="9120717" cy="7191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67" y="1556792"/>
            <a:ext cx="4938184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6054" y="1556792"/>
            <a:ext cx="4940300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446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19404" y="116633"/>
            <a:ext cx="9698633" cy="7191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791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667" y="115889"/>
            <a:ext cx="9120717" cy="7191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602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360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3" y="1196752"/>
            <a:ext cx="4011084" cy="80201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196753"/>
            <a:ext cx="6815667" cy="49294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988841"/>
            <a:ext cx="4011084" cy="413732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382004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6916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1124744"/>
            <a:ext cx="7315200" cy="374441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432450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624404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5360" y="980728"/>
            <a:ext cx="11520000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dirty="0"/>
              <a:t>Klik om de modelstijlen te bewerken</a:t>
            </a:r>
          </a:p>
          <a:p>
            <a:pPr lvl="1"/>
            <a:r>
              <a:rPr lang="nl-NL" altLang="nl-NL" dirty="0"/>
              <a:t>Tweede niveau</a:t>
            </a:r>
          </a:p>
          <a:p>
            <a:pPr lvl="2"/>
            <a:r>
              <a:rPr lang="nl-NL" altLang="nl-NL" dirty="0"/>
              <a:t>Derde niveau</a:t>
            </a:r>
          </a:p>
          <a:p>
            <a:pPr lvl="3"/>
            <a:r>
              <a:rPr lang="nl-NL" altLang="nl-NL" dirty="0"/>
              <a:t>Vierde niveau</a:t>
            </a:r>
          </a:p>
          <a:p>
            <a:pPr lvl="4"/>
            <a:r>
              <a:rPr lang="nl-NL" altLang="nl-NL" dirty="0"/>
              <a:t>Vijfde niveau</a:t>
            </a:r>
            <a:endParaRPr lang="en-US" altLang="nl-NL" dirty="0"/>
          </a:p>
        </p:txBody>
      </p:sp>
      <p:sp>
        <p:nvSpPr>
          <p:cNvPr id="1030" name="Rectangle 16"/>
          <p:cNvSpPr>
            <a:spLocks noChangeArrowheads="1"/>
          </p:cNvSpPr>
          <p:nvPr/>
        </p:nvSpPr>
        <p:spPr bwMode="auto">
          <a:xfrm>
            <a:off x="1" y="0"/>
            <a:ext cx="2256367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 sz="3000">
                <a:solidFill>
                  <a:srgbClr val="602559"/>
                </a:solidFill>
                <a:latin typeface="Calibri" pitchFamily="34" charset="0"/>
              </a:defRPr>
            </a:lvl1pPr>
            <a:lvl2pPr marL="742950" indent="-285750" eaLnBrk="0" hangingPunct="0">
              <a:defRPr sz="3000">
                <a:solidFill>
                  <a:srgbClr val="602559"/>
                </a:solidFill>
                <a:latin typeface="Calibri" pitchFamily="34" charset="0"/>
              </a:defRPr>
            </a:lvl2pPr>
            <a:lvl3pPr marL="1143000" indent="-228600" eaLnBrk="0" hangingPunct="0">
              <a:defRPr sz="3000">
                <a:solidFill>
                  <a:srgbClr val="602559"/>
                </a:solidFill>
                <a:latin typeface="Calibri" pitchFamily="34" charset="0"/>
              </a:defRPr>
            </a:lvl3pPr>
            <a:lvl4pPr marL="1600200" indent="-228600" eaLnBrk="0" hangingPunct="0">
              <a:defRPr sz="3000">
                <a:solidFill>
                  <a:srgbClr val="602559"/>
                </a:solidFill>
                <a:latin typeface="Calibri" pitchFamily="34" charset="0"/>
              </a:defRPr>
            </a:lvl4pPr>
            <a:lvl5pPr marL="2057400" indent="-228600" eaLnBrk="0" hangingPunct="0">
              <a:defRPr sz="3000">
                <a:solidFill>
                  <a:srgbClr val="60255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60255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60255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60255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602559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SzPct val="80000"/>
              <a:buFontTx/>
              <a:buChar char="•"/>
              <a:defRPr/>
            </a:pPr>
            <a:endParaRPr lang="en-US" altLang="nl-NL" sz="3000">
              <a:cs typeface="Arial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448300" y="6335742"/>
            <a:ext cx="12954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fld id="{76C53067-D269-4B43-B693-49A4E38C259A}" type="slidenum">
              <a:rPr lang="nl-NL" altLang="nl-NL" sz="1100" smtClean="0">
                <a:solidFill>
                  <a:schemeClr val="bg1"/>
                </a:solidFill>
              </a:rPr>
              <a:pPr algn="ctr" eaLnBrk="1" hangingPunct="1">
                <a:spcBef>
                  <a:spcPct val="50000"/>
                </a:spcBef>
                <a:defRPr/>
              </a:pPr>
              <a:t>‹nr.›</a:t>
            </a:fld>
            <a:r>
              <a:rPr lang="nl-NL" altLang="nl-NL" sz="1100" dirty="0">
                <a:solidFill>
                  <a:schemeClr val="bg1"/>
                </a:solidFill>
              </a:rPr>
              <a:t> van 9</a:t>
            </a:r>
          </a:p>
        </p:txBody>
      </p:sp>
      <p:sp>
        <p:nvSpPr>
          <p:cNvPr id="2" name="Tijdelijke aanduiding voor tekst 4">
            <a:extLst>
              <a:ext uri="{FF2B5EF4-FFF2-40B4-BE49-F238E27FC236}">
                <a16:creationId xmlns:a16="http://schemas.microsoft.com/office/drawing/2014/main" id="{FD046319-70C6-E328-FCD0-FD70DDAF5F55}"/>
              </a:ext>
            </a:extLst>
          </p:cNvPr>
          <p:cNvSpPr txBox="1">
            <a:spLocks/>
          </p:cNvSpPr>
          <p:nvPr userDrawn="1"/>
        </p:nvSpPr>
        <p:spPr>
          <a:xfrm>
            <a:off x="7320136" y="6371094"/>
            <a:ext cx="4464496" cy="260870"/>
          </a:xfrm>
          <a:prstGeom prst="rect">
            <a:avLst/>
          </a:prstGeom>
        </p:spPr>
        <p:txBody>
          <a:bodyPr/>
          <a:lstStyle>
            <a:lvl1pPr marL="0" indent="0" algn="r" rtl="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None/>
              <a:defRPr sz="1400" b="1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717550" indent="-358775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2pPr>
            <a:lvl3pPr marL="1076325" indent="-358775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3pPr>
            <a:lvl4pPr marL="1435100" indent="-358775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4pPr>
            <a:lvl5pPr marL="1793875" indent="-358775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5pPr>
            <a:lvl6pPr marL="37750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42322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46894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51466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nl-NL" kern="0" dirty="0"/>
              <a:t>Handboek voor de leraar basisonderwijs | H10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3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bg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bg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bg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bg1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334743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334743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334743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334743"/>
          </a:solidFill>
          <a:latin typeface="Calibri" pitchFamily="34" charset="0"/>
        </a:defRPr>
      </a:lvl9pPr>
    </p:titleStyle>
    <p:bodyStyle>
      <a:lvl1pPr marL="358775" indent="-358775" algn="l" rtl="0" eaLnBrk="0" fontAlgn="base" hangingPunct="0">
        <a:spcBef>
          <a:spcPct val="20000"/>
        </a:spcBef>
        <a:spcAft>
          <a:spcPct val="0"/>
        </a:spcAft>
        <a:buSzPct val="80000"/>
        <a:buFont typeface="Arial" panose="020B0604020202020204" pitchFamily="34" charset="0"/>
        <a:buChar char="•"/>
        <a:defRPr sz="3400">
          <a:solidFill>
            <a:schemeClr val="tx1"/>
          </a:solidFill>
          <a:latin typeface="+mn-lt"/>
          <a:ea typeface="+mn-ea"/>
          <a:cs typeface="+mn-cs"/>
        </a:defRPr>
      </a:lvl1pPr>
      <a:lvl2pPr marL="717550" indent="-358775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076325" indent="-35877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1435100" indent="-35877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1793875" indent="-358775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3775075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ＭＳ Ｐゴシック" charset="-128"/>
        </a:defRPr>
      </a:lvl6pPr>
      <a:lvl7pPr marL="4232275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ＭＳ Ｐゴシック" charset="-128"/>
        </a:defRPr>
      </a:lvl7pPr>
      <a:lvl8pPr marL="4689475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ＭＳ Ｐゴシック" charset="-128"/>
        </a:defRPr>
      </a:lvl8pPr>
      <a:lvl9pPr marL="5146675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55A22B-C1BB-96F2-7C58-AA909170DE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340768"/>
            <a:ext cx="10363200" cy="1470025"/>
          </a:xfrm>
        </p:spPr>
        <p:txBody>
          <a:bodyPr/>
          <a:lstStyle/>
          <a:p>
            <a:pPr defTabSz="720000"/>
            <a:r>
              <a:rPr lang="nl-NL" sz="3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10	</a:t>
            </a:r>
            <a:r>
              <a:rPr lang="nl-NL" sz="3600" dirty="0">
                <a:solidFill>
                  <a:srgbClr val="FF96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Hoe ziet het basisonderwijs eruit in Nederland?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4BA330A-EC7F-AD53-BDED-C4A4A9BCAD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5" name="Afbeelding 4" descr="Afbeelding met schets, tekening, Lijnillustraties, clipart&#10;&#10;Automatisch gegenereerde beschrijving">
            <a:extLst>
              <a:ext uri="{FF2B5EF4-FFF2-40B4-BE49-F238E27FC236}">
                <a16:creationId xmlns:a16="http://schemas.microsoft.com/office/drawing/2014/main" id="{B5D42DB2-FE00-2A95-FCF2-8DD1D6A7A3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334" y="2204864"/>
            <a:ext cx="5989332" cy="3867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841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kenmerkt ons Nederlandse onderwijsbestel?</a:t>
            </a:r>
          </a:p>
          <a:p>
            <a:r>
              <a:rPr lang="nl-NL" dirty="0"/>
              <a:t>Welke factoren bepalen hoe mijn school eruitziet?</a:t>
            </a:r>
          </a:p>
          <a:p>
            <a:r>
              <a:rPr lang="nl-NL" dirty="0"/>
              <a:t>Welke dilemma’s kom ik in iedere school tegen?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tx1"/>
                </a:solidFill>
              </a:rPr>
              <a:t>Overzicht presentatie</a:t>
            </a:r>
          </a:p>
        </p:txBody>
      </p:sp>
    </p:spTree>
    <p:extLst>
      <p:ext uri="{BB962C8B-B14F-4D97-AF65-F5344CB8AC3E}">
        <p14:creationId xmlns:p14="http://schemas.microsoft.com/office/powerpoint/2010/main" val="851704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CBF47C2A-B7AF-A750-0C38-DA5FDEA84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 schoolstrijd</a:t>
            </a:r>
          </a:p>
          <a:p>
            <a:r>
              <a:rPr lang="nl-NL" dirty="0"/>
              <a:t>Artikel 23: vrijheid van onderwijs</a:t>
            </a:r>
          </a:p>
          <a:p>
            <a:r>
              <a:rPr lang="nl-NL" dirty="0"/>
              <a:t>Onderwijsoverleg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395BF2C7-37D4-B058-EF11-E5B2CF7BD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kenmerkt ons Nederlandse onderwijsbestel?</a:t>
            </a:r>
          </a:p>
        </p:txBody>
      </p:sp>
    </p:spTree>
    <p:extLst>
      <p:ext uri="{BB962C8B-B14F-4D97-AF65-F5344CB8AC3E}">
        <p14:creationId xmlns:p14="http://schemas.microsoft.com/office/powerpoint/2010/main" val="2147569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54A4142D-DF2D-EA7E-F1BE-2BC45BB26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Openbaar onderwijs </a:t>
            </a:r>
          </a:p>
          <a:p>
            <a:r>
              <a:rPr lang="nl-NL" dirty="0"/>
              <a:t>Protestants-christelijk onderwijs </a:t>
            </a:r>
          </a:p>
          <a:p>
            <a:r>
              <a:rPr lang="nl-NL" dirty="0"/>
              <a:t>Katholiek onderwijs </a:t>
            </a:r>
          </a:p>
          <a:p>
            <a:r>
              <a:rPr lang="nl-NL" dirty="0"/>
              <a:t>Algemeen-bijzonder onderwijs 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5E91BE1E-9F31-4CE5-99AD-674BE63EB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Nederlands onderwijsbestel: Verzuiling</a:t>
            </a:r>
          </a:p>
        </p:txBody>
      </p:sp>
    </p:spTree>
    <p:extLst>
      <p:ext uri="{BB962C8B-B14F-4D97-AF65-F5344CB8AC3E}">
        <p14:creationId xmlns:p14="http://schemas.microsoft.com/office/powerpoint/2010/main" val="2400731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6CEB7DB1-2B04-141B-3C38-02781316EF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Opbouw van het schoolstelsel</a:t>
            </a:r>
          </a:p>
          <a:p>
            <a:r>
              <a:rPr lang="nl-NL" dirty="0"/>
              <a:t>Bevoegd gezag</a:t>
            </a:r>
          </a:p>
          <a:p>
            <a:r>
              <a:rPr lang="nl-NL" dirty="0"/>
              <a:t>Onderwijsconcepten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1C3EFD8-5619-DA33-9F96-19313E55C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Welke factoren bepalen hoe mijn school eruitziet?</a:t>
            </a:r>
          </a:p>
        </p:txBody>
      </p:sp>
    </p:spTree>
    <p:extLst>
      <p:ext uri="{BB962C8B-B14F-4D97-AF65-F5344CB8AC3E}">
        <p14:creationId xmlns:p14="http://schemas.microsoft.com/office/powerpoint/2010/main" val="1573404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ijdelijke aanduiding voor inhoud 4" descr="Afbeelding met tekst, schermopname, diagram, Parallel&#10;&#10;Automatisch gegenereerde beschrijving">
            <a:extLst>
              <a:ext uri="{FF2B5EF4-FFF2-40B4-BE49-F238E27FC236}">
                <a16:creationId xmlns:a16="http://schemas.microsoft.com/office/drawing/2014/main" id="{08DE756C-5503-93B7-CDD6-E887DE6662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187" y="1124744"/>
            <a:ext cx="5928346" cy="4887877"/>
          </a:xfrm>
        </p:spPr>
      </p:pic>
      <p:sp>
        <p:nvSpPr>
          <p:cNvPr id="3" name="Titel 2">
            <a:extLst>
              <a:ext uri="{FF2B5EF4-FFF2-40B4-BE49-F238E27FC236}">
                <a16:creationId xmlns:a16="http://schemas.microsoft.com/office/drawing/2014/main" id="{CE7D3035-7747-91F5-AA08-93713D0D6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Bepalende factoren: Het Nederlandse onderwijsstelsel</a:t>
            </a:r>
          </a:p>
        </p:txBody>
      </p:sp>
    </p:spTree>
    <p:extLst>
      <p:ext uri="{BB962C8B-B14F-4D97-AF65-F5344CB8AC3E}">
        <p14:creationId xmlns:p14="http://schemas.microsoft.com/office/powerpoint/2010/main" val="3783250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235D6D86-790F-C8F0-55B9-3EC69440F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SzPct val="100000"/>
              <a:buFont typeface="+mj-lt"/>
              <a:buAutoNum type="arabicPeriod"/>
            </a:pPr>
            <a:r>
              <a:rPr lang="nl-NL" dirty="0"/>
              <a:t>Visueel gehandicapte kinderen die slechtziend of blind zijn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nl-NL" dirty="0"/>
              <a:t>Dove en slechthorende kinderen en/of kinderen met ernstige taal- of spraakontwikkelingsmoeilijkheden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nl-NL" dirty="0"/>
              <a:t>Leerlingen met een lichamelijke of verstandelijke beperking en langdurig zieke kinderen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nl-NL" dirty="0"/>
              <a:t>Kinderen met psychische stoornissen of ernstige gedragsproblemen 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B92D48CC-F68C-73EE-60F6-B4239C602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Bepalende factoren: Vier clusters speciaal onderwijs</a:t>
            </a:r>
          </a:p>
        </p:txBody>
      </p:sp>
    </p:spTree>
    <p:extLst>
      <p:ext uri="{BB962C8B-B14F-4D97-AF65-F5344CB8AC3E}">
        <p14:creationId xmlns:p14="http://schemas.microsoft.com/office/powerpoint/2010/main" val="797357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AE9739B8-4FCC-763A-47A1-41E14875D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Inspectiebezoek</a:t>
            </a:r>
          </a:p>
          <a:p>
            <a:r>
              <a:rPr lang="nl-NL" dirty="0"/>
              <a:t>Kwaliteitszorg in je rol als leraar</a:t>
            </a:r>
          </a:p>
          <a:p>
            <a:r>
              <a:rPr lang="nl-NL" dirty="0"/>
              <a:t>Van passend onderwijs naar inclusief onderwijs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D6488D3-41F4-FA8E-63DD-FF6C06F92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Welke dilemma’s kom ik in iedere school tegen?</a:t>
            </a:r>
          </a:p>
        </p:txBody>
      </p:sp>
    </p:spTree>
    <p:extLst>
      <p:ext uri="{BB962C8B-B14F-4D97-AF65-F5344CB8AC3E}">
        <p14:creationId xmlns:p14="http://schemas.microsoft.com/office/powerpoint/2010/main" val="2684053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4BAE55B4-0CAF-04D4-7D2C-0512808EF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nl-NL" dirty="0"/>
              <a:t>Het is voor kinderen belangrijk dat ze allemaal gelijke kansen krijgen in het onderwijs. Wat kan de basisschool hieraan bijdragen volgens jou?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4538F01-9F9A-D52F-A79E-C3E8C3FF2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Reflectievraag</a:t>
            </a:r>
          </a:p>
        </p:txBody>
      </p:sp>
    </p:spTree>
    <p:extLst>
      <p:ext uri="{BB962C8B-B14F-4D97-AF65-F5344CB8AC3E}">
        <p14:creationId xmlns:p14="http://schemas.microsoft.com/office/powerpoint/2010/main" val="4225067184"/>
      </p:ext>
    </p:extLst>
  </p:cSld>
  <p:clrMapOvr>
    <a:masterClrMapping/>
  </p:clrMapOvr>
</p:sld>
</file>

<file path=ppt/theme/theme1.xml><?xml version="1.0" encoding="utf-8"?>
<a:theme xmlns:a="http://schemas.openxmlformats.org/drawingml/2006/main" name="ppt sjab;loon leltz">
  <a:themeElements>
    <a:clrScheme name="sjabloon coutinh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jabloon coutinho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987425" marR="0" indent="2667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80000"/>
          <a:buFontTx/>
          <a:buChar char="•"/>
          <a:tabLst/>
          <a:defRPr kumimoji="0" lang="nl-NL" sz="3000" b="0" i="0" u="none" strike="noStrike" cap="none" normalizeH="0" baseline="0">
            <a:ln>
              <a:noFill/>
            </a:ln>
            <a:solidFill>
              <a:srgbClr val="602559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987425" marR="0" indent="2667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80000"/>
          <a:buFontTx/>
          <a:buChar char="•"/>
          <a:tabLst/>
          <a:defRPr kumimoji="0" lang="nl-NL" sz="3000" b="0" i="0" u="none" strike="noStrike" cap="none" normalizeH="0" baseline="0">
            <a:ln>
              <a:noFill/>
            </a:ln>
            <a:solidFill>
              <a:srgbClr val="602559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sjabloon coutinh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 coutinh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 coutinh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 coutinh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 coutinh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 coutinh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coutinh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coutinh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coutinh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coutinh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coutinh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coutinh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</TotalTime>
  <Words>176</Words>
  <Application>Microsoft Office PowerPoint</Application>
  <PresentationFormat>Breedbeeld</PresentationFormat>
  <Paragraphs>30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Calibri</vt:lpstr>
      <vt:lpstr>Source Sans Pro</vt:lpstr>
      <vt:lpstr>Times New Roman</vt:lpstr>
      <vt:lpstr>ppt sjab;loon leltz</vt:lpstr>
      <vt:lpstr>10 Hoe ziet het basisonderwijs eruit in Nederland?</vt:lpstr>
      <vt:lpstr>Overzicht presentatie</vt:lpstr>
      <vt:lpstr>Wat kenmerkt ons Nederlandse onderwijsbestel?</vt:lpstr>
      <vt:lpstr>Nederlands onderwijsbestel: Verzuiling</vt:lpstr>
      <vt:lpstr>Welke factoren bepalen hoe mijn school eruitziet?</vt:lpstr>
      <vt:lpstr>Bepalende factoren: Het Nederlandse onderwijsstelsel</vt:lpstr>
      <vt:lpstr>Bepalende factoren: Vier clusters speciaal onderwijs</vt:lpstr>
      <vt:lpstr>Welke dilemma’s kom ik in iedere school tegen?</vt:lpstr>
      <vt:lpstr>Reflectievraag</vt:lpstr>
    </vt:vector>
  </TitlesOfParts>
  <Company>Uitgeverij Coutinho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Louise Prompers</dc:creator>
  <cp:lastModifiedBy>Elly Lewin</cp:lastModifiedBy>
  <cp:revision>32</cp:revision>
  <cp:lastPrinted>2004-07-26T08:49:33Z</cp:lastPrinted>
  <dcterms:created xsi:type="dcterms:W3CDTF">2017-01-10T11:02:55Z</dcterms:created>
  <dcterms:modified xsi:type="dcterms:W3CDTF">2023-06-07T10:06:23Z</dcterms:modified>
</cp:coreProperties>
</file>