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5"/>
  </p:notesMasterIdLst>
  <p:handoutMasterIdLst>
    <p:handoutMasterId r:id="rId16"/>
  </p:handoutMasterIdLst>
  <p:sldIdLst>
    <p:sldId id="273" r:id="rId2"/>
    <p:sldId id="260" r:id="rId3"/>
    <p:sldId id="262" r:id="rId4"/>
    <p:sldId id="263" r:id="rId5"/>
    <p:sldId id="264" r:id="rId6"/>
    <p:sldId id="265" r:id="rId7"/>
    <p:sldId id="266" r:id="rId8"/>
    <p:sldId id="267" r:id="rId9"/>
    <p:sldId id="268" r:id="rId10"/>
    <p:sldId id="269" r:id="rId11"/>
    <p:sldId id="270" r:id="rId12"/>
    <p:sldId id="271" r:id="rId13"/>
    <p:sldId id="272" r:id="rId14"/>
  </p:sldIdLst>
  <p:sldSz cx="12192000" cy="6858000"/>
  <p:notesSz cx="6858000" cy="9737725"/>
  <p:defaultTextStyle>
    <a:defPPr>
      <a:defRPr lang="nl-NL"/>
    </a:defPPr>
    <a:lvl1pPr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5pPr>
    <a:lvl6pPr marL="22860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6pPr>
    <a:lvl7pPr marL="27432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7pPr>
    <a:lvl8pPr marL="32004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8pPr>
    <a:lvl9pPr marL="36576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63F"/>
    <a:srgbClr val="B45318"/>
    <a:srgbClr val="DEC332"/>
    <a:srgbClr val="71AFC2"/>
    <a:srgbClr val="AA3E14"/>
    <a:srgbClr val="AC3101"/>
    <a:srgbClr val="8D2902"/>
    <a:srgbClr val="DF4F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8" autoAdjust="0"/>
  </p:normalViewPr>
  <p:slideViewPr>
    <p:cSldViewPr>
      <p:cViewPr varScale="1">
        <p:scale>
          <a:sx n="62" d="100"/>
          <a:sy n="62" d="100"/>
        </p:scale>
        <p:origin x="84" y="56"/>
      </p:cViewPr>
      <p:guideLst>
        <p:guide orient="horz" pos="2160"/>
        <p:guide pos="384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3075" name="Rectangle 3"/>
          <p:cNvSpPr>
            <a:spLocks noGrp="1" noChangeArrowheads="1"/>
          </p:cNvSpPr>
          <p:nvPr>
            <p:ph type="dt" sz="quarter" idx="1"/>
          </p:nvPr>
        </p:nvSpPr>
        <p:spPr bwMode="auto">
          <a:xfrm>
            <a:off x="388620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4"/>
          <p:cNvSpPr>
            <a:spLocks noGrp="1" noChangeArrowheads="1"/>
          </p:cNvSpPr>
          <p:nvPr>
            <p:ph type="ftr" sz="quarter" idx="2"/>
          </p:nvPr>
        </p:nvSpPr>
        <p:spPr bwMode="auto">
          <a:xfrm>
            <a:off x="0" y="9250363"/>
            <a:ext cx="2971800" cy="48736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050"/>
          <p:cNvSpPr>
            <a:spLocks noGrp="1" noChangeArrowheads="1"/>
          </p:cNvSpPr>
          <p:nvPr>
            <p:ph type="hdr" sz="quarter"/>
          </p:nvPr>
        </p:nvSpPr>
        <p:spPr bwMode="auto">
          <a:xfrm>
            <a:off x="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68611" name="Rectangle 2051"/>
          <p:cNvSpPr>
            <a:spLocks noGrp="1" noChangeArrowheads="1"/>
          </p:cNvSpPr>
          <p:nvPr>
            <p:ph type="dt" idx="1"/>
          </p:nvPr>
        </p:nvSpPr>
        <p:spPr bwMode="auto">
          <a:xfrm>
            <a:off x="388620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2052"/>
          <p:cNvSpPr>
            <a:spLocks noGrp="1" noRot="1" noChangeAspect="1" noChangeArrowheads="1" noTextEdit="1"/>
          </p:cNvSpPr>
          <p:nvPr>
            <p:ph type="sldImg" idx="2"/>
          </p:nvPr>
        </p:nvSpPr>
        <p:spPr bwMode="auto">
          <a:xfrm>
            <a:off x="182563" y="700088"/>
            <a:ext cx="6492875" cy="3652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2053"/>
          <p:cNvSpPr>
            <a:spLocks noGrp="1" noChangeArrowheads="1"/>
          </p:cNvSpPr>
          <p:nvPr>
            <p:ph type="body" sz="quarter" idx="3"/>
          </p:nvPr>
        </p:nvSpPr>
        <p:spPr bwMode="auto">
          <a:xfrm>
            <a:off x="914400" y="4664075"/>
            <a:ext cx="5029200" cy="43529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nl-NL" noProof="0"/>
              <a:t>Klik om het opmaakprofiel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8614" name="Rectangle 2054"/>
          <p:cNvSpPr>
            <a:spLocks noGrp="1" noChangeArrowheads="1"/>
          </p:cNvSpPr>
          <p:nvPr>
            <p:ph type="ftr" sz="quarter" idx="4"/>
          </p:nvPr>
        </p:nvSpPr>
        <p:spPr bwMode="auto">
          <a:xfrm>
            <a:off x="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68615" name="Rectangle 2055"/>
          <p:cNvSpPr>
            <a:spLocks noGrp="1" noChangeArrowheads="1"/>
          </p:cNvSpPr>
          <p:nvPr>
            <p:ph type="sldNum" sz="quarter" idx="5"/>
          </p:nvPr>
        </p:nvSpPr>
        <p:spPr bwMode="auto">
          <a:xfrm>
            <a:off x="388620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5A00136B-F59F-49EA-ABC8-BF03CC061B63}"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83432" y="1412776"/>
            <a:ext cx="10363200" cy="1470025"/>
          </a:xfrm>
          <a:prstGeom prst="rect">
            <a:avLst/>
          </a:prstGeom>
        </p:spPr>
        <p:txBody>
          <a:bodyPr/>
          <a:lstStyle>
            <a:lvl1pPr>
              <a:defRPr sz="3600">
                <a:solidFill>
                  <a:schemeClr val="tx1"/>
                </a:solidFill>
                <a:latin typeface="Source Sans Pro SemiBold" panose="020B0603030403020204" pitchFamily="34" charset="0"/>
                <a:ea typeface="Source Sans Pro SemiBold" panose="020B0603030403020204" pitchFamily="34" charset="0"/>
              </a:defRPr>
            </a:lvl1pPr>
          </a:lstStyle>
          <a:p>
            <a:r>
              <a:rPr lang="nl-NL" dirty="0"/>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a:t>Klik om de ondertitelstijl van het model te bewerken</a:t>
            </a:r>
            <a:endParaRPr lang="en-US" dirty="0"/>
          </a:p>
        </p:txBody>
      </p:sp>
    </p:spTree>
    <p:extLst>
      <p:ext uri="{BB962C8B-B14F-4D97-AF65-F5344CB8AC3E}">
        <p14:creationId xmlns:p14="http://schemas.microsoft.com/office/powerpoint/2010/main" val="257373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69160"/>
            <a:ext cx="7315200" cy="566738"/>
          </a:xfrm>
          <a:prstGeom prst="rect">
            <a:avLst/>
          </a:prstGeo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2389717" y="1124744"/>
            <a:ext cx="7315200" cy="374441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endParaRPr lang="en-US" noProof="0"/>
          </a:p>
        </p:txBody>
      </p:sp>
      <p:sp>
        <p:nvSpPr>
          <p:cNvPr id="4" name="Text Placeholder 3"/>
          <p:cNvSpPr>
            <a:spLocks noGrp="1"/>
          </p:cNvSpPr>
          <p:nvPr>
            <p:ph type="body" sz="half" idx="2"/>
          </p:nvPr>
        </p:nvSpPr>
        <p:spPr>
          <a:xfrm>
            <a:off x="2389717" y="5432450"/>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62440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Tree>
    <p:extLst>
      <p:ext uri="{BB962C8B-B14F-4D97-AF65-F5344CB8AC3E}">
        <p14:creationId xmlns:p14="http://schemas.microsoft.com/office/powerpoint/2010/main" val="2140185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3985" y="1268760"/>
            <a:ext cx="2518833" cy="4968552"/>
          </a:xfrm>
          <a:prstGeom prst="rect">
            <a:avLst/>
          </a:prstGeo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871133" y="1268760"/>
            <a:ext cx="7359651" cy="496855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85268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a:t>Klik om de ondertitelstijl van het model te bewerken</a:t>
            </a:r>
            <a:endParaRPr lang="en-US" dirty="0"/>
          </a:p>
        </p:txBody>
      </p:sp>
    </p:spTree>
    <p:extLst>
      <p:ext uri="{BB962C8B-B14F-4D97-AF65-F5344CB8AC3E}">
        <p14:creationId xmlns:p14="http://schemas.microsoft.com/office/powerpoint/2010/main" val="257373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Title 1"/>
          <p:cNvSpPr>
            <a:spLocks noGrp="1"/>
          </p:cNvSpPr>
          <p:nvPr>
            <p:ph type="title"/>
          </p:nvPr>
        </p:nvSpPr>
        <p:spPr>
          <a:xfrm>
            <a:off x="335360" y="116632"/>
            <a:ext cx="11520000" cy="646386"/>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39290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dirty="0"/>
              <a:t>Klik om de modelstijlen te bewerken</a:t>
            </a:r>
          </a:p>
        </p:txBody>
      </p:sp>
    </p:spTree>
    <p:extLst>
      <p:ext uri="{BB962C8B-B14F-4D97-AF65-F5344CB8AC3E}">
        <p14:creationId xmlns:p14="http://schemas.microsoft.com/office/powerpoint/2010/main" val="3982089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Content Placeholder 2"/>
          <p:cNvSpPr>
            <a:spLocks noGrp="1"/>
          </p:cNvSpPr>
          <p:nvPr>
            <p:ph sz="half" idx="1"/>
          </p:nvPr>
        </p:nvSpPr>
        <p:spPr>
          <a:xfrm>
            <a:off x="1295467" y="1556792"/>
            <a:ext cx="4938184"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Content Placeholder 3"/>
          <p:cNvSpPr>
            <a:spLocks noGrp="1"/>
          </p:cNvSpPr>
          <p:nvPr>
            <p:ph sz="half" idx="2"/>
          </p:nvPr>
        </p:nvSpPr>
        <p:spPr>
          <a:xfrm>
            <a:off x="6576054" y="1556792"/>
            <a:ext cx="49403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77544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tle 1"/>
          <p:cNvSpPr>
            <a:spLocks noGrp="1"/>
          </p:cNvSpPr>
          <p:nvPr>
            <p:ph type="title"/>
          </p:nvPr>
        </p:nvSpPr>
        <p:spPr>
          <a:xfrm>
            <a:off x="719404" y="116633"/>
            <a:ext cx="9698633" cy="719137"/>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421779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Tree>
    <p:extLst>
      <p:ext uri="{BB962C8B-B14F-4D97-AF65-F5344CB8AC3E}">
        <p14:creationId xmlns:p14="http://schemas.microsoft.com/office/powerpoint/2010/main" val="2531602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60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3393" y="1196752"/>
            <a:ext cx="4011084" cy="802010"/>
          </a:xfrm>
          <a:prstGeom prst="rect">
            <a:avLst/>
          </a:prstGeo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4766733" y="1196753"/>
            <a:ext cx="6815667"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09601" y="1988841"/>
            <a:ext cx="4011084" cy="41373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38200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1027" name="Rectangle 7"/>
          <p:cNvSpPr>
            <a:spLocks noGrp="1" noChangeArrowheads="1"/>
          </p:cNvSpPr>
          <p:nvPr>
            <p:ph type="body" idx="1"/>
          </p:nvPr>
        </p:nvSpPr>
        <p:spPr bwMode="auto">
          <a:xfrm>
            <a:off x="335360" y="980728"/>
            <a:ext cx="1152000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modelstijlen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endParaRPr lang="en-US" altLang="nl-NL" dirty="0"/>
          </a:p>
        </p:txBody>
      </p:sp>
      <p:sp>
        <p:nvSpPr>
          <p:cNvPr id="1030" name="Rectangle 16"/>
          <p:cNvSpPr>
            <a:spLocks noChangeArrowheads="1"/>
          </p:cNvSpPr>
          <p:nvPr/>
        </p:nvSpPr>
        <p:spPr bwMode="auto">
          <a:xfrm>
            <a:off x="1" y="0"/>
            <a:ext cx="2256367"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lstStyle>
            <a:lvl1pPr eaLnBrk="0" hangingPunct="0">
              <a:defRPr sz="3000">
                <a:solidFill>
                  <a:srgbClr val="602559"/>
                </a:solidFill>
                <a:latin typeface="Calibri" pitchFamily="34" charset="0"/>
              </a:defRPr>
            </a:lvl1pPr>
            <a:lvl2pPr marL="742950" indent="-285750" eaLnBrk="0" hangingPunct="0">
              <a:defRPr sz="3000">
                <a:solidFill>
                  <a:srgbClr val="602559"/>
                </a:solidFill>
                <a:latin typeface="Calibri" pitchFamily="34" charset="0"/>
              </a:defRPr>
            </a:lvl2pPr>
            <a:lvl3pPr marL="1143000" indent="-228600" eaLnBrk="0" hangingPunct="0">
              <a:defRPr sz="3000">
                <a:solidFill>
                  <a:srgbClr val="602559"/>
                </a:solidFill>
                <a:latin typeface="Calibri" pitchFamily="34" charset="0"/>
              </a:defRPr>
            </a:lvl3pPr>
            <a:lvl4pPr marL="1600200" indent="-228600" eaLnBrk="0" hangingPunct="0">
              <a:defRPr sz="3000">
                <a:solidFill>
                  <a:srgbClr val="602559"/>
                </a:solidFill>
                <a:latin typeface="Calibri" pitchFamily="34" charset="0"/>
              </a:defRPr>
            </a:lvl4pPr>
            <a:lvl5pPr marL="2057400" indent="-228600" eaLnBrk="0" hangingPunct="0">
              <a:defRPr sz="3000">
                <a:solidFill>
                  <a:srgbClr val="602559"/>
                </a:solidFill>
                <a:latin typeface="Calibri" pitchFamily="34" charset="0"/>
              </a:defRPr>
            </a:lvl5pPr>
            <a:lvl6pPr marL="2514600" indent="-228600" eaLnBrk="0" fontAlgn="base" hangingPunct="0">
              <a:spcBef>
                <a:spcPct val="0"/>
              </a:spcBef>
              <a:spcAft>
                <a:spcPct val="0"/>
              </a:spcAft>
              <a:defRPr sz="3000">
                <a:solidFill>
                  <a:srgbClr val="602559"/>
                </a:solidFill>
                <a:latin typeface="Calibri" pitchFamily="34" charset="0"/>
              </a:defRPr>
            </a:lvl6pPr>
            <a:lvl7pPr marL="2971800" indent="-228600" eaLnBrk="0" fontAlgn="base" hangingPunct="0">
              <a:spcBef>
                <a:spcPct val="0"/>
              </a:spcBef>
              <a:spcAft>
                <a:spcPct val="0"/>
              </a:spcAft>
              <a:defRPr sz="3000">
                <a:solidFill>
                  <a:srgbClr val="602559"/>
                </a:solidFill>
                <a:latin typeface="Calibri" pitchFamily="34" charset="0"/>
              </a:defRPr>
            </a:lvl7pPr>
            <a:lvl8pPr marL="3429000" indent="-228600" eaLnBrk="0" fontAlgn="base" hangingPunct="0">
              <a:spcBef>
                <a:spcPct val="0"/>
              </a:spcBef>
              <a:spcAft>
                <a:spcPct val="0"/>
              </a:spcAft>
              <a:defRPr sz="3000">
                <a:solidFill>
                  <a:srgbClr val="602559"/>
                </a:solidFill>
                <a:latin typeface="Calibri" pitchFamily="34" charset="0"/>
              </a:defRPr>
            </a:lvl8pPr>
            <a:lvl9pPr marL="3886200" indent="-228600" eaLnBrk="0" fontAlgn="base" hangingPunct="0">
              <a:spcBef>
                <a:spcPct val="0"/>
              </a:spcBef>
              <a:spcAft>
                <a:spcPct val="0"/>
              </a:spcAft>
              <a:defRPr sz="3000">
                <a:solidFill>
                  <a:srgbClr val="602559"/>
                </a:solidFill>
                <a:latin typeface="Calibri" pitchFamily="34" charset="0"/>
              </a:defRPr>
            </a:lvl9pPr>
          </a:lstStyle>
          <a:p>
            <a:pPr algn="ctr" eaLnBrk="1" hangingPunct="1">
              <a:spcBef>
                <a:spcPct val="20000"/>
              </a:spcBef>
              <a:buSzPct val="80000"/>
              <a:buFontTx/>
              <a:buChar char="•"/>
              <a:defRPr/>
            </a:pPr>
            <a:endParaRPr lang="en-US" altLang="nl-NL" sz="3000">
              <a:cs typeface="Arial" charset="0"/>
            </a:endParaRPr>
          </a:p>
        </p:txBody>
      </p:sp>
      <p:sp>
        <p:nvSpPr>
          <p:cNvPr id="5" name="Text Box 8"/>
          <p:cNvSpPr txBox="1">
            <a:spLocks noChangeArrowheads="1"/>
          </p:cNvSpPr>
          <p:nvPr userDrawn="1"/>
        </p:nvSpPr>
        <p:spPr bwMode="auto">
          <a:xfrm>
            <a:off x="5448300" y="6335742"/>
            <a:ext cx="1295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000">
                <a:solidFill>
                  <a:srgbClr val="602559"/>
                </a:solidFill>
                <a:latin typeface="Calibri" panose="020F0502020204030204" pitchFamily="34" charset="0"/>
                <a:cs typeface="Arial" panose="020B0604020202020204" pitchFamily="34" charset="0"/>
              </a:defRPr>
            </a:lvl1pPr>
            <a:lvl2pPr marL="742950" indent="-285750" eaLnBrk="0" hangingPunct="0">
              <a:defRPr sz="3000">
                <a:solidFill>
                  <a:srgbClr val="602559"/>
                </a:solidFill>
                <a:latin typeface="Calibri" panose="020F0502020204030204" pitchFamily="34" charset="0"/>
                <a:cs typeface="Arial" panose="020B0604020202020204" pitchFamily="34" charset="0"/>
              </a:defRPr>
            </a:lvl2pPr>
            <a:lvl3pPr marL="1143000" indent="-228600" eaLnBrk="0" hangingPunct="0">
              <a:defRPr sz="3000">
                <a:solidFill>
                  <a:srgbClr val="602559"/>
                </a:solidFill>
                <a:latin typeface="Calibri" panose="020F0502020204030204" pitchFamily="34" charset="0"/>
                <a:cs typeface="Arial" panose="020B0604020202020204" pitchFamily="34" charset="0"/>
              </a:defRPr>
            </a:lvl3pPr>
            <a:lvl4pPr marL="1600200" indent="-228600" eaLnBrk="0" hangingPunct="0">
              <a:defRPr sz="3000">
                <a:solidFill>
                  <a:srgbClr val="602559"/>
                </a:solidFill>
                <a:latin typeface="Calibri" panose="020F0502020204030204" pitchFamily="34" charset="0"/>
                <a:cs typeface="Arial" panose="020B0604020202020204" pitchFamily="34" charset="0"/>
              </a:defRPr>
            </a:lvl4pPr>
            <a:lvl5pPr marL="2057400" indent="-228600" eaLnBrk="0" hangingPunct="0">
              <a:defRPr sz="3000">
                <a:solidFill>
                  <a:srgbClr val="602559"/>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9pPr>
          </a:lstStyle>
          <a:p>
            <a:pPr algn="ctr" eaLnBrk="1" hangingPunct="1">
              <a:spcBef>
                <a:spcPct val="50000"/>
              </a:spcBef>
              <a:defRPr/>
            </a:pPr>
            <a:fld id="{76C53067-D269-4B43-B693-49A4E38C259A}" type="slidenum">
              <a:rPr lang="nl-NL" altLang="nl-NL" sz="1100" smtClean="0">
                <a:solidFill>
                  <a:schemeClr val="bg1"/>
                </a:solidFill>
              </a:rPr>
              <a:pPr algn="ctr" eaLnBrk="1" hangingPunct="1">
                <a:spcBef>
                  <a:spcPct val="50000"/>
                </a:spcBef>
                <a:defRPr/>
              </a:pPr>
              <a:t>‹nr.›</a:t>
            </a:fld>
            <a:r>
              <a:rPr lang="nl-NL" altLang="nl-NL" sz="1100" dirty="0">
                <a:solidFill>
                  <a:schemeClr val="bg1"/>
                </a:solidFill>
              </a:rPr>
              <a:t> van 13</a:t>
            </a:r>
          </a:p>
        </p:txBody>
      </p:sp>
      <p:sp>
        <p:nvSpPr>
          <p:cNvPr id="2" name="Tijdelijke aanduiding voor tekst 4">
            <a:extLst>
              <a:ext uri="{FF2B5EF4-FFF2-40B4-BE49-F238E27FC236}">
                <a16:creationId xmlns:a16="http://schemas.microsoft.com/office/drawing/2014/main" id="{7C7E7622-F2CC-A64C-DF6F-4307557F8F34}"/>
              </a:ext>
            </a:extLst>
          </p:cNvPr>
          <p:cNvSpPr txBox="1">
            <a:spLocks/>
          </p:cNvSpPr>
          <p:nvPr userDrawn="1"/>
        </p:nvSpPr>
        <p:spPr>
          <a:xfrm>
            <a:off x="7320136" y="6371094"/>
            <a:ext cx="4464496" cy="260870"/>
          </a:xfrm>
          <a:prstGeom prst="rect">
            <a:avLst/>
          </a:prstGeom>
        </p:spPr>
        <p:txBody>
          <a:bodyPr/>
          <a:lstStyle>
            <a:lvl1pPr marL="0" indent="0" algn="r" rtl="0" eaLnBrk="0" fontAlgn="base" hangingPunct="0">
              <a:spcBef>
                <a:spcPct val="20000"/>
              </a:spcBef>
              <a:spcAft>
                <a:spcPct val="0"/>
              </a:spcAft>
              <a:buSzPct val="80000"/>
              <a:buFont typeface="Arial" panose="020B0604020202020204" pitchFamily="34" charset="0"/>
              <a:buNone/>
              <a:defRPr sz="1400" b="1">
                <a:solidFill>
                  <a:schemeClr val="tx1"/>
                </a:solidFill>
                <a:latin typeface="Source Sans Pro" panose="020B0503030403020204" pitchFamily="34" charset="0"/>
                <a:ea typeface="Source Sans Pro" panose="020B0503030403020204" pitchFamily="34" charset="0"/>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a:lstStyle>
          <a:p>
            <a:r>
              <a:rPr lang="nl-NL" kern="0" dirty="0"/>
              <a:t>Handboek voor de leraar basisonderwijs | H11</a:t>
            </a:r>
          </a:p>
        </p:txBody>
      </p:sp>
    </p:spTree>
  </p:cSld>
  <p:clrMap bg1="lt1" tx1="dk1" bg2="lt2" tx2="dk2" accent1="accent1" accent2="accent2" accent3="accent3" accent4="accent4" accent5="accent5" accent6="accent6" hlink="hlink" folHlink="folHlink"/>
  <p:sldLayoutIdLst>
    <p:sldLayoutId id="2147483737" r:id="rId1"/>
    <p:sldLayoutId id="2147483726" r:id="rId2"/>
    <p:sldLayoutId id="214748373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l" rtl="0" eaLnBrk="0" fontAlgn="base" hangingPunct="0">
        <a:spcBef>
          <a:spcPct val="0"/>
        </a:spcBef>
        <a:spcAft>
          <a:spcPct val="0"/>
        </a:spcAft>
        <a:defRPr sz="3400" b="1">
          <a:solidFill>
            <a:schemeClr val="bg1"/>
          </a:solidFill>
          <a:latin typeface="+mj-lt"/>
          <a:ea typeface="+mj-ea"/>
          <a:cs typeface="+mj-cs"/>
        </a:defRPr>
      </a:lvl1pPr>
      <a:lvl2pPr algn="l" rtl="0" eaLnBrk="0" fontAlgn="base" hangingPunct="0">
        <a:spcBef>
          <a:spcPct val="0"/>
        </a:spcBef>
        <a:spcAft>
          <a:spcPct val="0"/>
        </a:spcAft>
        <a:defRPr sz="3400" b="1">
          <a:solidFill>
            <a:schemeClr val="bg1"/>
          </a:solidFill>
          <a:latin typeface="Calibri" pitchFamily="34" charset="0"/>
        </a:defRPr>
      </a:lvl2pPr>
      <a:lvl3pPr algn="l" rtl="0" eaLnBrk="0" fontAlgn="base" hangingPunct="0">
        <a:spcBef>
          <a:spcPct val="0"/>
        </a:spcBef>
        <a:spcAft>
          <a:spcPct val="0"/>
        </a:spcAft>
        <a:defRPr sz="3400" b="1">
          <a:solidFill>
            <a:schemeClr val="bg1"/>
          </a:solidFill>
          <a:latin typeface="Calibri" pitchFamily="34" charset="0"/>
        </a:defRPr>
      </a:lvl3pPr>
      <a:lvl4pPr algn="l" rtl="0" eaLnBrk="0" fontAlgn="base" hangingPunct="0">
        <a:spcBef>
          <a:spcPct val="0"/>
        </a:spcBef>
        <a:spcAft>
          <a:spcPct val="0"/>
        </a:spcAft>
        <a:defRPr sz="3400" b="1">
          <a:solidFill>
            <a:schemeClr val="bg1"/>
          </a:solidFill>
          <a:latin typeface="Calibri" pitchFamily="34" charset="0"/>
        </a:defRPr>
      </a:lvl4pPr>
      <a:lvl5pPr algn="l" rtl="0" eaLnBrk="0" fontAlgn="base" hangingPunct="0">
        <a:spcBef>
          <a:spcPct val="0"/>
        </a:spcBef>
        <a:spcAft>
          <a:spcPct val="0"/>
        </a:spcAft>
        <a:defRPr sz="3400" b="1">
          <a:solidFill>
            <a:schemeClr val="bg1"/>
          </a:solidFill>
          <a:latin typeface="Calibri" pitchFamily="34" charset="0"/>
        </a:defRPr>
      </a:lvl5pPr>
      <a:lvl6pPr marL="457200" algn="l" rtl="0" eaLnBrk="1" fontAlgn="base" hangingPunct="1">
        <a:spcBef>
          <a:spcPct val="0"/>
        </a:spcBef>
        <a:spcAft>
          <a:spcPct val="0"/>
        </a:spcAft>
        <a:defRPr sz="3400" b="1">
          <a:solidFill>
            <a:srgbClr val="334743"/>
          </a:solidFill>
          <a:latin typeface="Calibri" pitchFamily="34" charset="0"/>
        </a:defRPr>
      </a:lvl6pPr>
      <a:lvl7pPr marL="914400" algn="l" rtl="0" eaLnBrk="1" fontAlgn="base" hangingPunct="1">
        <a:spcBef>
          <a:spcPct val="0"/>
        </a:spcBef>
        <a:spcAft>
          <a:spcPct val="0"/>
        </a:spcAft>
        <a:defRPr sz="3400" b="1">
          <a:solidFill>
            <a:srgbClr val="334743"/>
          </a:solidFill>
          <a:latin typeface="Calibri" pitchFamily="34" charset="0"/>
        </a:defRPr>
      </a:lvl7pPr>
      <a:lvl8pPr marL="1371600" algn="l" rtl="0" eaLnBrk="1" fontAlgn="base" hangingPunct="1">
        <a:spcBef>
          <a:spcPct val="0"/>
        </a:spcBef>
        <a:spcAft>
          <a:spcPct val="0"/>
        </a:spcAft>
        <a:defRPr sz="3400" b="1">
          <a:solidFill>
            <a:srgbClr val="334743"/>
          </a:solidFill>
          <a:latin typeface="Calibri" pitchFamily="34" charset="0"/>
        </a:defRPr>
      </a:lvl8pPr>
      <a:lvl9pPr marL="1828800" algn="l" rtl="0" eaLnBrk="1" fontAlgn="base" hangingPunct="1">
        <a:spcBef>
          <a:spcPct val="0"/>
        </a:spcBef>
        <a:spcAft>
          <a:spcPct val="0"/>
        </a:spcAft>
        <a:defRPr sz="3400" b="1">
          <a:solidFill>
            <a:srgbClr val="334743"/>
          </a:solidFill>
          <a:latin typeface="Calibri" pitchFamily="34" charset="0"/>
        </a:defRPr>
      </a:lvl9pPr>
    </p:titleStyle>
    <p:bodyStyle>
      <a:lvl1pPr marL="358775" indent="-358775" algn="l" rtl="0" eaLnBrk="0" fontAlgn="base" hangingPunct="0">
        <a:spcBef>
          <a:spcPct val="20000"/>
        </a:spcBef>
        <a:spcAft>
          <a:spcPct val="0"/>
        </a:spcAft>
        <a:buSzPct val="80000"/>
        <a:buFont typeface="Arial" panose="020B0604020202020204" pitchFamily="34" charset="0"/>
        <a:buChar char="•"/>
        <a:defRPr sz="3400">
          <a:solidFill>
            <a:schemeClr val="tx1"/>
          </a:solidFill>
          <a:latin typeface="+mn-lt"/>
          <a:ea typeface="+mn-ea"/>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A22B-C1BB-96F2-7C58-AA909170DE4C}"/>
              </a:ext>
            </a:extLst>
          </p:cNvPr>
          <p:cNvSpPr>
            <a:spLocks noGrp="1"/>
          </p:cNvSpPr>
          <p:nvPr>
            <p:ph type="ctrTitle"/>
          </p:nvPr>
        </p:nvSpPr>
        <p:spPr>
          <a:xfrm>
            <a:off x="914400" y="1340768"/>
            <a:ext cx="10363200" cy="1470025"/>
          </a:xfrm>
        </p:spPr>
        <p:txBody>
          <a:bodyPr/>
          <a:lstStyle/>
          <a:p>
            <a:pPr defTabSz="720000"/>
            <a:r>
              <a:rPr lang="nl-NL" sz="3600" dirty="0">
                <a:latin typeface="Source Sans Pro" panose="020B0503030403020204" pitchFamily="34" charset="0"/>
                <a:ea typeface="Source Sans Pro" panose="020B0503030403020204" pitchFamily="34" charset="0"/>
              </a:rPr>
              <a:t>11	</a:t>
            </a:r>
            <a:r>
              <a:rPr lang="nl-NL" sz="3600" dirty="0">
                <a:solidFill>
                  <a:srgbClr val="FF9664"/>
                </a:solidFill>
                <a:latin typeface="Source Sans Pro" panose="020B0503030403020204" pitchFamily="34" charset="0"/>
                <a:ea typeface="Source Sans Pro" panose="020B0503030403020204" pitchFamily="34" charset="0"/>
              </a:rPr>
              <a:t>Welke onderwijskundige kennis helpt je om onderwijs beter te maken?</a:t>
            </a:r>
          </a:p>
        </p:txBody>
      </p:sp>
      <p:sp>
        <p:nvSpPr>
          <p:cNvPr id="3" name="Ondertitel 2">
            <a:extLst>
              <a:ext uri="{FF2B5EF4-FFF2-40B4-BE49-F238E27FC236}">
                <a16:creationId xmlns:a16="http://schemas.microsoft.com/office/drawing/2014/main" id="{F4BA330A-EC7F-AD53-BDED-C4A4A9BCAD3D}"/>
              </a:ext>
            </a:extLst>
          </p:cNvPr>
          <p:cNvSpPr>
            <a:spLocks noGrp="1"/>
          </p:cNvSpPr>
          <p:nvPr>
            <p:ph type="subTitle" idx="1"/>
          </p:nvPr>
        </p:nvSpPr>
        <p:spPr/>
        <p:txBody>
          <a:bodyPr/>
          <a:lstStyle/>
          <a:p>
            <a:endParaRPr lang="nl-NL" dirty="0"/>
          </a:p>
        </p:txBody>
      </p:sp>
      <p:pic>
        <p:nvPicPr>
          <p:cNvPr id="5" name="Afbeelding 4" descr="Afbeelding met schets, Lijnillustraties, tekening, wit&#10;&#10;Automatisch gegenereerde beschrijving">
            <a:extLst>
              <a:ext uri="{FF2B5EF4-FFF2-40B4-BE49-F238E27FC236}">
                <a16:creationId xmlns:a16="http://schemas.microsoft.com/office/drawing/2014/main" id="{DCEECCE1-C2FB-D22E-EA38-442720BCE4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0092" y="2791468"/>
            <a:ext cx="9811816" cy="3313144"/>
          </a:xfrm>
          <a:prstGeom prst="rect">
            <a:avLst/>
          </a:prstGeom>
        </p:spPr>
      </p:pic>
    </p:spTree>
    <p:extLst>
      <p:ext uri="{BB962C8B-B14F-4D97-AF65-F5344CB8AC3E}">
        <p14:creationId xmlns:p14="http://schemas.microsoft.com/office/powerpoint/2010/main" val="1601841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diagram, cirkel, lijn, Symmetrie&#10;&#10;Automatisch gegenereerde beschrijving">
            <a:extLst>
              <a:ext uri="{FF2B5EF4-FFF2-40B4-BE49-F238E27FC236}">
                <a16:creationId xmlns:a16="http://schemas.microsoft.com/office/drawing/2014/main" id="{FB5AACA5-210A-5BE9-8394-22F8FB6980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9696" y="1268760"/>
            <a:ext cx="5832648" cy="4574107"/>
          </a:xfrm>
        </p:spPr>
      </p:pic>
      <p:sp>
        <p:nvSpPr>
          <p:cNvPr id="3" name="Titel 2"/>
          <p:cNvSpPr>
            <a:spLocks noGrp="1"/>
          </p:cNvSpPr>
          <p:nvPr>
            <p:ph type="title"/>
          </p:nvPr>
        </p:nvSpPr>
        <p:spPr/>
        <p:txBody>
          <a:bodyPr/>
          <a:lstStyle/>
          <a:p>
            <a:r>
              <a:rPr lang="nl-NL" dirty="0">
                <a:solidFill>
                  <a:schemeClr val="tx1"/>
                </a:solidFill>
              </a:rPr>
              <a:t>Effectieve aanpak: Spinnenweb van het leerplan</a:t>
            </a:r>
          </a:p>
        </p:txBody>
      </p:sp>
    </p:spTree>
    <p:extLst>
      <p:ext uri="{BB962C8B-B14F-4D97-AF65-F5344CB8AC3E}">
        <p14:creationId xmlns:p14="http://schemas.microsoft.com/office/powerpoint/2010/main" val="1740078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 Lettertype, schermopname&#10;&#10;Automatisch gegenereerde beschrijving">
            <a:extLst>
              <a:ext uri="{FF2B5EF4-FFF2-40B4-BE49-F238E27FC236}">
                <a16:creationId xmlns:a16="http://schemas.microsoft.com/office/drawing/2014/main" id="{757FB9EF-BDE5-6F91-244B-F8322AE88F4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1416" y="1448780"/>
            <a:ext cx="10749168" cy="3960440"/>
          </a:xfrm>
        </p:spPr>
      </p:pic>
      <p:sp>
        <p:nvSpPr>
          <p:cNvPr id="3" name="Titel 2"/>
          <p:cNvSpPr>
            <a:spLocks noGrp="1"/>
          </p:cNvSpPr>
          <p:nvPr>
            <p:ph type="title"/>
          </p:nvPr>
        </p:nvSpPr>
        <p:spPr/>
        <p:txBody>
          <a:bodyPr/>
          <a:lstStyle/>
          <a:p>
            <a:r>
              <a:rPr lang="nl-NL" dirty="0">
                <a:solidFill>
                  <a:schemeClr val="tx1"/>
                </a:solidFill>
              </a:rPr>
              <a:t>Effectieve aanpak: Effectieve tools bij het leerplan</a:t>
            </a:r>
          </a:p>
        </p:txBody>
      </p:sp>
    </p:spTree>
    <p:extLst>
      <p:ext uri="{BB962C8B-B14F-4D97-AF65-F5344CB8AC3E}">
        <p14:creationId xmlns:p14="http://schemas.microsoft.com/office/powerpoint/2010/main" val="54941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Waarnemen</a:t>
            </a:r>
          </a:p>
          <a:p>
            <a:r>
              <a:rPr lang="nl-NL" dirty="0"/>
              <a:t>Begrijpen</a:t>
            </a:r>
          </a:p>
          <a:p>
            <a:r>
              <a:rPr lang="nl-NL" dirty="0"/>
              <a:t>Plannen</a:t>
            </a:r>
          </a:p>
          <a:p>
            <a:r>
              <a:rPr lang="nl-NL" dirty="0"/>
              <a:t>Organiseren</a:t>
            </a:r>
          </a:p>
          <a:p>
            <a:endParaRPr lang="nl-NL" dirty="0"/>
          </a:p>
        </p:txBody>
      </p:sp>
      <p:sp>
        <p:nvSpPr>
          <p:cNvPr id="3" name="Titel 2"/>
          <p:cNvSpPr>
            <a:spLocks noGrp="1"/>
          </p:cNvSpPr>
          <p:nvPr>
            <p:ph type="title"/>
          </p:nvPr>
        </p:nvSpPr>
        <p:spPr/>
        <p:txBody>
          <a:bodyPr/>
          <a:lstStyle/>
          <a:p>
            <a:r>
              <a:rPr lang="nl-NL" dirty="0">
                <a:solidFill>
                  <a:schemeClr val="tx1"/>
                </a:solidFill>
              </a:rPr>
              <a:t>Handelingsgericht werken</a:t>
            </a:r>
          </a:p>
        </p:txBody>
      </p:sp>
    </p:spTree>
    <p:extLst>
      <p:ext uri="{BB962C8B-B14F-4D97-AF65-F5344CB8AC3E}">
        <p14:creationId xmlns:p14="http://schemas.microsoft.com/office/powerpoint/2010/main" val="313892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chor="ctr"/>
          <a:lstStyle/>
          <a:p>
            <a:pPr marL="0" indent="0" algn="ctr">
              <a:buNone/>
            </a:pPr>
            <a:r>
              <a:rPr lang="nl-NL" dirty="0"/>
              <a:t>Kun je een goede leraar worden zonder triple-loop </a:t>
            </a:r>
            <a:r>
              <a:rPr lang="nl-NL" dirty="0" err="1"/>
              <a:t>learning</a:t>
            </a:r>
            <a:r>
              <a:rPr lang="nl-NL" dirty="0"/>
              <a:t>? Waarom wel of niet?</a:t>
            </a:r>
          </a:p>
        </p:txBody>
      </p:sp>
      <p:sp>
        <p:nvSpPr>
          <p:cNvPr id="3" name="Titel 2"/>
          <p:cNvSpPr>
            <a:spLocks noGrp="1"/>
          </p:cNvSpPr>
          <p:nvPr>
            <p:ph type="title"/>
          </p:nvPr>
        </p:nvSpPr>
        <p:spPr/>
        <p:txBody>
          <a:bodyPr/>
          <a:lstStyle/>
          <a:p>
            <a:r>
              <a:rPr lang="nl-NL" dirty="0">
                <a:solidFill>
                  <a:schemeClr val="tx1"/>
                </a:solidFill>
              </a:rPr>
              <a:t>Reflectievraag</a:t>
            </a:r>
          </a:p>
        </p:txBody>
      </p:sp>
    </p:spTree>
    <p:extLst>
      <p:ext uri="{BB962C8B-B14F-4D97-AF65-F5344CB8AC3E}">
        <p14:creationId xmlns:p14="http://schemas.microsoft.com/office/powerpoint/2010/main" val="379263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Wat is het speelveld in de ontwikkeling tot leraar?</a:t>
            </a:r>
          </a:p>
          <a:p>
            <a:r>
              <a:rPr lang="nl-NL" dirty="0"/>
              <a:t>Welke bewezen effectieve aanpak past bij het leerplan?</a:t>
            </a:r>
          </a:p>
          <a:p>
            <a:r>
              <a:rPr lang="nl-NL" dirty="0"/>
              <a:t>Helpt handelingsgericht werken om beter te handelen?</a:t>
            </a:r>
          </a:p>
        </p:txBody>
      </p:sp>
      <p:sp>
        <p:nvSpPr>
          <p:cNvPr id="3" name="Titel 2"/>
          <p:cNvSpPr>
            <a:spLocks noGrp="1"/>
          </p:cNvSpPr>
          <p:nvPr>
            <p:ph type="title"/>
          </p:nvPr>
        </p:nvSpPr>
        <p:spPr/>
        <p:txBody>
          <a:bodyPr/>
          <a:lstStyle/>
          <a:p>
            <a:r>
              <a:rPr lang="nl-NL" dirty="0">
                <a:solidFill>
                  <a:schemeClr val="tx1"/>
                </a:solidFill>
              </a:rPr>
              <a:t>Overzicht presentatie</a:t>
            </a:r>
          </a:p>
        </p:txBody>
      </p:sp>
    </p:spTree>
    <p:extLst>
      <p:ext uri="{BB962C8B-B14F-4D97-AF65-F5344CB8AC3E}">
        <p14:creationId xmlns:p14="http://schemas.microsoft.com/office/powerpoint/2010/main" val="85170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De vijf vaardigheden</a:t>
            </a:r>
          </a:p>
          <a:p>
            <a:r>
              <a:rPr lang="nl-NL" dirty="0"/>
              <a:t>Didactische driehoek als speelveld</a:t>
            </a:r>
          </a:p>
          <a:p>
            <a:r>
              <a:rPr lang="nl-NL" dirty="0"/>
              <a:t>Leren opgevat als iteratief proces</a:t>
            </a:r>
          </a:p>
          <a:p>
            <a:r>
              <a:rPr lang="nl-NL" dirty="0"/>
              <a:t>Zes kenmerken van complexe leerprocessen</a:t>
            </a:r>
          </a:p>
          <a:p>
            <a:r>
              <a:rPr lang="nl-NL" dirty="0"/>
              <a:t>Omschrijving van gesitueerde kennis</a:t>
            </a:r>
          </a:p>
          <a:p>
            <a:r>
              <a:rPr lang="nl-NL" dirty="0"/>
              <a:t>Loop </a:t>
            </a:r>
            <a:r>
              <a:rPr lang="nl-NL" dirty="0" err="1"/>
              <a:t>learning</a:t>
            </a:r>
            <a:endParaRPr lang="nl-NL" dirty="0"/>
          </a:p>
          <a:p>
            <a:endParaRPr lang="nl-NL" dirty="0"/>
          </a:p>
          <a:p>
            <a:endParaRPr lang="nl-NL" dirty="0"/>
          </a:p>
          <a:p>
            <a:endParaRPr lang="nl-NL" dirty="0"/>
          </a:p>
        </p:txBody>
      </p:sp>
      <p:sp>
        <p:nvSpPr>
          <p:cNvPr id="3" name="Titel 2"/>
          <p:cNvSpPr>
            <a:spLocks noGrp="1"/>
          </p:cNvSpPr>
          <p:nvPr>
            <p:ph type="title"/>
          </p:nvPr>
        </p:nvSpPr>
        <p:spPr/>
        <p:txBody>
          <a:bodyPr/>
          <a:lstStyle/>
          <a:p>
            <a:r>
              <a:rPr lang="nl-NL" dirty="0">
                <a:solidFill>
                  <a:schemeClr val="tx1"/>
                </a:solidFill>
              </a:rPr>
              <a:t>Wat is het speelveld in de ontwikkeling tot leraar?</a:t>
            </a:r>
          </a:p>
        </p:txBody>
      </p:sp>
    </p:spTree>
    <p:extLst>
      <p:ext uri="{BB962C8B-B14F-4D97-AF65-F5344CB8AC3E}">
        <p14:creationId xmlns:p14="http://schemas.microsoft.com/office/powerpoint/2010/main" val="1801202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a:t>Vijf vaardigheden van een goede leraar:</a:t>
            </a:r>
          </a:p>
          <a:p>
            <a:r>
              <a:rPr lang="nl-NL" dirty="0"/>
              <a:t>Beschikken over vakkennis</a:t>
            </a:r>
          </a:p>
          <a:p>
            <a:r>
              <a:rPr lang="nl-NL" dirty="0"/>
              <a:t>Kunnen lesgeven</a:t>
            </a:r>
          </a:p>
          <a:p>
            <a:r>
              <a:rPr lang="nl-NL" dirty="0"/>
              <a:t>Weten hoe leerlingen leren</a:t>
            </a:r>
          </a:p>
          <a:p>
            <a:r>
              <a:rPr lang="nl-NL" dirty="0"/>
              <a:t>Empathie hebben</a:t>
            </a:r>
          </a:p>
          <a:p>
            <a:r>
              <a:rPr lang="nl-NL" dirty="0"/>
              <a:t>Een onderzoekende houding hebben</a:t>
            </a:r>
          </a:p>
          <a:p>
            <a:endParaRPr lang="nl-NL" dirty="0"/>
          </a:p>
        </p:txBody>
      </p:sp>
      <p:sp>
        <p:nvSpPr>
          <p:cNvPr id="3" name="Titel 2"/>
          <p:cNvSpPr>
            <a:spLocks noGrp="1"/>
          </p:cNvSpPr>
          <p:nvPr>
            <p:ph type="title"/>
          </p:nvPr>
        </p:nvSpPr>
        <p:spPr/>
        <p:txBody>
          <a:bodyPr/>
          <a:lstStyle/>
          <a:p>
            <a:r>
              <a:rPr lang="nl-NL" dirty="0">
                <a:solidFill>
                  <a:schemeClr val="tx1"/>
                </a:solidFill>
              </a:rPr>
              <a:t>Speelveld ontwikkeling: Vijf vaardigheden </a:t>
            </a:r>
          </a:p>
        </p:txBody>
      </p:sp>
    </p:spTree>
    <p:extLst>
      <p:ext uri="{BB962C8B-B14F-4D97-AF65-F5344CB8AC3E}">
        <p14:creationId xmlns:p14="http://schemas.microsoft.com/office/powerpoint/2010/main" val="2540309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a:solidFill>
                  <a:schemeClr val="tx1"/>
                </a:solidFill>
              </a:rPr>
              <a:t>Speelveld ontwikkeling: De didactische driehoek</a:t>
            </a:r>
          </a:p>
        </p:txBody>
      </p:sp>
      <p:pic>
        <p:nvPicPr>
          <p:cNvPr id="5" name="Afbeelding 4" descr="Afbeelding met tekst, lijn, diagram, schermopname&#10;&#10;Automatisch gegenereerde beschrijving">
            <a:extLst>
              <a:ext uri="{FF2B5EF4-FFF2-40B4-BE49-F238E27FC236}">
                <a16:creationId xmlns:a16="http://schemas.microsoft.com/office/drawing/2014/main" id="{51B71776-4B12-8746-5661-D2CB7892EB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4733" y="1491087"/>
            <a:ext cx="5582533" cy="3875826"/>
          </a:xfrm>
          <a:prstGeom prst="rect">
            <a:avLst/>
          </a:prstGeom>
        </p:spPr>
      </p:pic>
    </p:spTree>
    <p:extLst>
      <p:ext uri="{BB962C8B-B14F-4D97-AF65-F5344CB8AC3E}">
        <p14:creationId xmlns:p14="http://schemas.microsoft.com/office/powerpoint/2010/main" val="2518945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 schermopname, diagram, Lettertype&#10;&#10;Automatisch gegenereerde beschrijving">
            <a:extLst>
              <a:ext uri="{FF2B5EF4-FFF2-40B4-BE49-F238E27FC236}">
                <a16:creationId xmlns:a16="http://schemas.microsoft.com/office/drawing/2014/main" id="{C2EF925D-F33C-4835-D53C-EBB670C1E6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9999" y="1988840"/>
            <a:ext cx="11308200" cy="2880320"/>
          </a:xfrm>
        </p:spPr>
      </p:pic>
      <p:sp>
        <p:nvSpPr>
          <p:cNvPr id="3" name="Titel 2"/>
          <p:cNvSpPr>
            <a:spLocks noGrp="1"/>
          </p:cNvSpPr>
          <p:nvPr>
            <p:ph type="title"/>
          </p:nvPr>
        </p:nvSpPr>
        <p:spPr/>
        <p:txBody>
          <a:bodyPr/>
          <a:lstStyle/>
          <a:p>
            <a:r>
              <a:rPr lang="nl-NL" dirty="0">
                <a:solidFill>
                  <a:schemeClr val="tx1"/>
                </a:solidFill>
              </a:rPr>
              <a:t>Speelveld ontwikkeling: Leren als iteratief proces</a:t>
            </a:r>
          </a:p>
        </p:txBody>
      </p:sp>
    </p:spTree>
    <p:extLst>
      <p:ext uri="{BB962C8B-B14F-4D97-AF65-F5344CB8AC3E}">
        <p14:creationId xmlns:p14="http://schemas.microsoft.com/office/powerpoint/2010/main" val="2058293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SzPct val="100000"/>
              <a:buNone/>
            </a:pPr>
            <a:r>
              <a:rPr lang="nl-NL" sz="3200" dirty="0"/>
              <a:t>Zes kenmerken van complexe leerprocessen:</a:t>
            </a:r>
          </a:p>
          <a:p>
            <a:pPr marL="514350" indent="-514350">
              <a:buSzPct val="100000"/>
              <a:buFont typeface="+mj-lt"/>
              <a:buAutoNum type="arabicPeriod"/>
            </a:pPr>
            <a:r>
              <a:rPr lang="nl-NL" sz="3200" dirty="0"/>
              <a:t>Overgangstoestand, </a:t>
            </a:r>
            <a:r>
              <a:rPr lang="nl-NL" sz="3200" dirty="0" err="1"/>
              <a:t>herorganisatie</a:t>
            </a:r>
            <a:r>
              <a:rPr lang="nl-NL" sz="3200" dirty="0"/>
              <a:t> van een systeem</a:t>
            </a:r>
          </a:p>
          <a:p>
            <a:pPr marL="514350" indent="-514350">
              <a:buSzPct val="100000"/>
              <a:buFont typeface="+mj-lt"/>
              <a:buAutoNum type="arabicPeriod"/>
            </a:pPr>
            <a:r>
              <a:rPr lang="nl-NL" sz="3200" dirty="0"/>
              <a:t>Contextgevoelig, invloed werkt twee kanten op</a:t>
            </a:r>
          </a:p>
          <a:p>
            <a:pPr marL="514350" indent="-514350">
              <a:buSzPct val="100000"/>
              <a:buFont typeface="+mj-lt"/>
              <a:buAutoNum type="arabicPeriod"/>
            </a:pPr>
            <a:r>
              <a:rPr lang="nl-NL" sz="3200" dirty="0"/>
              <a:t>Er is een verbinding tussen eerdere ervaringen en toekomstige ervaringen</a:t>
            </a:r>
          </a:p>
          <a:p>
            <a:pPr marL="514350" indent="-514350">
              <a:buSzPct val="100000"/>
              <a:buFont typeface="+mj-lt"/>
              <a:buAutoNum type="arabicPeriod"/>
            </a:pPr>
            <a:r>
              <a:rPr lang="nl-NL" sz="3200" dirty="0"/>
              <a:t>Er is sprake van een attractor</a:t>
            </a:r>
          </a:p>
          <a:p>
            <a:pPr marL="514350" indent="-514350">
              <a:buSzPct val="100000"/>
              <a:buFont typeface="+mj-lt"/>
              <a:buAutoNum type="arabicPeriod"/>
            </a:pPr>
            <a:r>
              <a:rPr lang="nl-NL" sz="3200" dirty="0"/>
              <a:t>Het leerproces verloopt niet in een rechte lijn</a:t>
            </a:r>
          </a:p>
          <a:p>
            <a:pPr marL="514350" indent="-514350">
              <a:buSzPct val="100000"/>
              <a:buFont typeface="+mj-lt"/>
              <a:buAutoNum type="arabicPeriod"/>
            </a:pPr>
            <a:r>
              <a:rPr lang="nl-NL" sz="3200" dirty="0"/>
              <a:t>Toeval speelt een rol</a:t>
            </a:r>
          </a:p>
          <a:p>
            <a:pPr marL="514350" indent="-514350">
              <a:buSzPct val="100000"/>
              <a:buFont typeface="+mj-lt"/>
              <a:buAutoNum type="arabicPeriod"/>
            </a:pPr>
            <a:endParaRPr lang="nl-NL" sz="3200" dirty="0"/>
          </a:p>
          <a:p>
            <a:pPr marL="514350" indent="-514350">
              <a:buSzPct val="100000"/>
              <a:buFont typeface="+mj-lt"/>
              <a:buAutoNum type="arabicPeriod"/>
            </a:pPr>
            <a:endParaRPr lang="nl-NL" sz="3200" dirty="0"/>
          </a:p>
        </p:txBody>
      </p:sp>
      <p:sp>
        <p:nvSpPr>
          <p:cNvPr id="3" name="Titel 2"/>
          <p:cNvSpPr>
            <a:spLocks noGrp="1"/>
          </p:cNvSpPr>
          <p:nvPr>
            <p:ph type="title"/>
          </p:nvPr>
        </p:nvSpPr>
        <p:spPr/>
        <p:txBody>
          <a:bodyPr/>
          <a:lstStyle/>
          <a:p>
            <a:r>
              <a:rPr lang="nl-NL" dirty="0">
                <a:solidFill>
                  <a:schemeClr val="tx1"/>
                </a:solidFill>
              </a:rPr>
              <a:t>Speelveld ontwikkeling: Complexe leerprocessen</a:t>
            </a:r>
          </a:p>
        </p:txBody>
      </p:sp>
    </p:spTree>
    <p:extLst>
      <p:ext uri="{BB962C8B-B14F-4D97-AF65-F5344CB8AC3E}">
        <p14:creationId xmlns:p14="http://schemas.microsoft.com/office/powerpoint/2010/main" val="3632715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buNone/>
            </a:pPr>
            <a:r>
              <a:rPr lang="nl-NL" dirty="0"/>
              <a:t>Gesitueerde kennis is contextueel en holistisch van aard en ontstaat door de interactie tussen eerdere praktijkervaringen met de daaraan gekoppelde theorie. Handelen op basis van gesitueerde kennis berust dus op eerdere ervaringen met lessituaties, het leggen van verbanden tussen die situaties met de daarbij horende theorie en de onderliggende principes die de leraar daarbij heeft vastgesteld. </a:t>
            </a:r>
          </a:p>
          <a:p>
            <a:endParaRPr lang="nl-NL" dirty="0"/>
          </a:p>
        </p:txBody>
      </p:sp>
      <p:sp>
        <p:nvSpPr>
          <p:cNvPr id="3" name="Titel 2"/>
          <p:cNvSpPr>
            <a:spLocks noGrp="1"/>
          </p:cNvSpPr>
          <p:nvPr>
            <p:ph type="title"/>
          </p:nvPr>
        </p:nvSpPr>
        <p:spPr/>
        <p:txBody>
          <a:bodyPr/>
          <a:lstStyle/>
          <a:p>
            <a:r>
              <a:rPr lang="nl-NL" spc="-30" dirty="0">
                <a:solidFill>
                  <a:schemeClr val="tx1"/>
                </a:solidFill>
              </a:rPr>
              <a:t>Speelveld ontwikkeling: Omschrijving gesitueerde kennis</a:t>
            </a:r>
          </a:p>
        </p:txBody>
      </p:sp>
    </p:spTree>
    <p:extLst>
      <p:ext uri="{BB962C8B-B14F-4D97-AF65-F5344CB8AC3E}">
        <p14:creationId xmlns:p14="http://schemas.microsoft.com/office/powerpoint/2010/main" val="995255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Single-loop: Wat doe ik?</a:t>
            </a:r>
          </a:p>
          <a:p>
            <a:r>
              <a:rPr lang="nl-NL" dirty="0"/>
              <a:t>Double-loop: Welk nieuw inzicht heb ik?</a:t>
            </a:r>
          </a:p>
          <a:p>
            <a:r>
              <a:rPr lang="nl-NL" dirty="0"/>
              <a:t>Triple-loop: Wat voor leraar wil ik zijn?</a:t>
            </a:r>
          </a:p>
          <a:p>
            <a:endParaRPr lang="nl-NL" dirty="0"/>
          </a:p>
        </p:txBody>
      </p:sp>
      <p:sp>
        <p:nvSpPr>
          <p:cNvPr id="3" name="Titel 2"/>
          <p:cNvSpPr>
            <a:spLocks noGrp="1"/>
          </p:cNvSpPr>
          <p:nvPr>
            <p:ph type="title"/>
          </p:nvPr>
        </p:nvSpPr>
        <p:spPr/>
        <p:txBody>
          <a:bodyPr/>
          <a:lstStyle/>
          <a:p>
            <a:r>
              <a:rPr lang="nl-NL" dirty="0">
                <a:solidFill>
                  <a:schemeClr val="tx1"/>
                </a:solidFill>
              </a:rPr>
              <a:t>Speelveld ontwikkeling: Loop </a:t>
            </a:r>
            <a:r>
              <a:rPr lang="nl-NL" dirty="0" err="1">
                <a:solidFill>
                  <a:schemeClr val="tx1"/>
                </a:solidFill>
              </a:rPr>
              <a:t>learning</a:t>
            </a:r>
            <a:endParaRPr lang="nl-NL" dirty="0">
              <a:solidFill>
                <a:schemeClr val="tx1"/>
              </a:solidFill>
            </a:endParaRPr>
          </a:p>
        </p:txBody>
      </p:sp>
    </p:spTree>
    <p:extLst>
      <p:ext uri="{BB962C8B-B14F-4D97-AF65-F5344CB8AC3E}">
        <p14:creationId xmlns:p14="http://schemas.microsoft.com/office/powerpoint/2010/main" val="2153329028"/>
      </p:ext>
    </p:extLst>
  </p:cSld>
  <p:clrMapOvr>
    <a:masterClrMapping/>
  </p:clrMapOvr>
</p:sld>
</file>

<file path=ppt/theme/theme1.xml><?xml version="1.0" encoding="utf-8"?>
<a:theme xmlns:a="http://schemas.openxmlformats.org/drawingml/2006/main" name="ppt sjab;loon leltz">
  <a:themeElements>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jabloon coutinh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lnDef>
  </a:objectDefaults>
  <a:extraClrSchemeLst>
    <a:extraClrScheme>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jabloon coutinh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jabloon coutinh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jabloon coutinh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jabloon coutinh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jabloon coutinh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jabloon coutinh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jabloon coutinh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jabloon coutinh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jabloon coutinh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jabloon coutinh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jabloon coutinh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297</Words>
  <Application>Microsoft Office PowerPoint</Application>
  <PresentationFormat>Breedbeeld</PresentationFormat>
  <Paragraphs>45</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Calibri</vt:lpstr>
      <vt:lpstr>Source Sans Pro</vt:lpstr>
      <vt:lpstr>Source Sans Pro SemiBold</vt:lpstr>
      <vt:lpstr>Times New Roman</vt:lpstr>
      <vt:lpstr>ppt sjab;loon leltz</vt:lpstr>
      <vt:lpstr>11 Welke onderwijskundige kennis helpt je om onderwijs beter te maken?</vt:lpstr>
      <vt:lpstr>Overzicht presentatie</vt:lpstr>
      <vt:lpstr>Wat is het speelveld in de ontwikkeling tot leraar?</vt:lpstr>
      <vt:lpstr>Speelveld ontwikkeling: Vijf vaardigheden </vt:lpstr>
      <vt:lpstr>Speelveld ontwikkeling: De didactische driehoek</vt:lpstr>
      <vt:lpstr>Speelveld ontwikkeling: Leren als iteratief proces</vt:lpstr>
      <vt:lpstr>Speelveld ontwikkeling: Complexe leerprocessen</vt:lpstr>
      <vt:lpstr>Speelveld ontwikkeling: Omschrijving gesitueerde kennis</vt:lpstr>
      <vt:lpstr>Speelveld ontwikkeling: Loop learning</vt:lpstr>
      <vt:lpstr>Effectieve aanpak: Spinnenweb van het leerplan</vt:lpstr>
      <vt:lpstr>Effectieve aanpak: Effectieve tools bij het leerplan</vt:lpstr>
      <vt:lpstr>Handelingsgericht werken</vt:lpstr>
      <vt:lpstr>Reflectievraag</vt:lpstr>
    </vt:vector>
  </TitlesOfParts>
  <Company>Uitgeverij Coutinho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Louise Prompers</dc:creator>
  <cp:lastModifiedBy>Elly Lewin</cp:lastModifiedBy>
  <cp:revision>29</cp:revision>
  <cp:lastPrinted>2004-07-26T08:49:33Z</cp:lastPrinted>
  <dcterms:created xsi:type="dcterms:W3CDTF">2017-01-10T11:02:55Z</dcterms:created>
  <dcterms:modified xsi:type="dcterms:W3CDTF">2023-06-07T10:09:27Z</dcterms:modified>
</cp:coreProperties>
</file>