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13"/>
  </p:notesMasterIdLst>
  <p:handoutMasterIdLst>
    <p:handoutMasterId r:id="rId14"/>
  </p:handoutMasterIdLst>
  <p:sldIdLst>
    <p:sldId id="272" r:id="rId2"/>
    <p:sldId id="260" r:id="rId3"/>
    <p:sldId id="262" r:id="rId4"/>
    <p:sldId id="263" r:id="rId5"/>
    <p:sldId id="271" r:id="rId6"/>
    <p:sldId id="264" r:id="rId7"/>
    <p:sldId id="265" r:id="rId8"/>
    <p:sldId id="266" r:id="rId9"/>
    <p:sldId id="267" r:id="rId10"/>
    <p:sldId id="268" r:id="rId11"/>
    <p:sldId id="270" r:id="rId12"/>
  </p:sldIdLst>
  <p:sldSz cx="12192000" cy="6858000"/>
  <p:notesSz cx="6858000" cy="9737725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vette hiemstra" initials="yh" lastIdx="2" clrIdx="0">
    <p:extLst>
      <p:ext uri="{19B8F6BF-5375-455C-9EA6-DF929625EA0E}">
        <p15:presenceInfo xmlns:p15="http://schemas.microsoft.com/office/powerpoint/2012/main" userId="47c5f7f414893c6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363F"/>
    <a:srgbClr val="B45318"/>
    <a:srgbClr val="DEC332"/>
    <a:srgbClr val="71AFC2"/>
    <a:srgbClr val="AA3E14"/>
    <a:srgbClr val="AC3101"/>
    <a:srgbClr val="8D2902"/>
    <a:srgbClr val="DF4F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28" autoAdjust="0"/>
  </p:normalViewPr>
  <p:slideViewPr>
    <p:cSldViewPr>
      <p:cViewPr varScale="1">
        <p:scale>
          <a:sx n="62" d="100"/>
          <a:sy n="62" d="100"/>
        </p:scale>
        <p:origin x="84" y="5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nl-NL"/>
              <a:t>Nima-A - Marketing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-1588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503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67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nl-NL"/>
              <a:t>Nima-A - Marketing</a:t>
            </a:r>
          </a:p>
        </p:txBody>
      </p:sp>
      <p:sp>
        <p:nvSpPr>
          <p:cNvPr id="6861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67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82563" y="700088"/>
            <a:ext cx="6492875" cy="36528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64075"/>
            <a:ext cx="5029200" cy="43529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het opmaakprofiel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861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50363"/>
            <a:ext cx="2971800" cy="4667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861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250363"/>
            <a:ext cx="2971800" cy="4667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A00136B-F59F-49EA-ABC8-BF03CC061B6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dirty="0"/>
              <a:t>Klik om de ondertitelstijl van het model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73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667" y="115889"/>
            <a:ext cx="9120717" cy="7191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185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3985" y="1268760"/>
            <a:ext cx="2518833" cy="4968552"/>
          </a:xfrm>
          <a:prstGeom prst="rect">
            <a:avLst/>
          </a:prstGeo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71133" y="1268760"/>
            <a:ext cx="7359651" cy="4968552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680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  <a:latin typeface="+mn-lt"/>
              </a:defRPr>
            </a:lvl2pPr>
            <a:lvl3pPr>
              <a:defRPr>
                <a:solidFill>
                  <a:schemeClr val="tx1"/>
                </a:solidFill>
                <a:latin typeface="+mn-lt"/>
              </a:defRPr>
            </a:lvl3pPr>
            <a:lvl4pPr>
              <a:defRPr>
                <a:solidFill>
                  <a:schemeClr val="tx1"/>
                </a:solidFill>
                <a:latin typeface="+mn-lt"/>
              </a:defRPr>
            </a:lvl4pPr>
            <a:lvl5pPr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35360" y="116632"/>
            <a:ext cx="11520000" cy="64638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04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3982089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667" y="115889"/>
            <a:ext cx="9120717" cy="7191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67" y="1556792"/>
            <a:ext cx="4938184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6054" y="1556792"/>
            <a:ext cx="4940300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446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19404" y="116633"/>
            <a:ext cx="9698633" cy="7191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791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667" y="115889"/>
            <a:ext cx="9120717" cy="7191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602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360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3" y="1196752"/>
            <a:ext cx="4011084" cy="80201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196753"/>
            <a:ext cx="6815667" cy="49294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988841"/>
            <a:ext cx="4011084" cy="413732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382004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6916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124744"/>
            <a:ext cx="7315200" cy="374441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432450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624404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5360" y="980728"/>
            <a:ext cx="11520000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/>
              <a:t>Klik om de modelstijlen te bewerken</a:t>
            </a:r>
          </a:p>
          <a:p>
            <a:pPr lvl="1"/>
            <a:r>
              <a:rPr lang="nl-NL" altLang="nl-NL" dirty="0"/>
              <a:t>Tweede niveau</a:t>
            </a:r>
          </a:p>
          <a:p>
            <a:pPr lvl="2"/>
            <a:r>
              <a:rPr lang="nl-NL" altLang="nl-NL" dirty="0"/>
              <a:t>Derde niveau</a:t>
            </a:r>
          </a:p>
          <a:p>
            <a:pPr lvl="3"/>
            <a:r>
              <a:rPr lang="nl-NL" altLang="nl-NL" dirty="0"/>
              <a:t>Vierde niveau</a:t>
            </a:r>
          </a:p>
          <a:p>
            <a:pPr lvl="4"/>
            <a:r>
              <a:rPr lang="nl-NL" altLang="nl-NL" dirty="0"/>
              <a:t>Vijfde niveau</a:t>
            </a:r>
            <a:endParaRPr lang="en-US" altLang="nl-NL" dirty="0"/>
          </a:p>
        </p:txBody>
      </p:sp>
      <p:sp>
        <p:nvSpPr>
          <p:cNvPr id="1030" name="Rectangle 16"/>
          <p:cNvSpPr>
            <a:spLocks noChangeArrowheads="1"/>
          </p:cNvSpPr>
          <p:nvPr/>
        </p:nvSpPr>
        <p:spPr bwMode="auto">
          <a:xfrm>
            <a:off x="1" y="0"/>
            <a:ext cx="2256367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sz="3000">
                <a:solidFill>
                  <a:srgbClr val="602559"/>
                </a:solidFill>
                <a:latin typeface="Calibri" pitchFamily="34" charset="0"/>
              </a:defRPr>
            </a:lvl1pPr>
            <a:lvl2pPr marL="742950" indent="-285750" eaLnBrk="0" hangingPunct="0">
              <a:defRPr sz="3000">
                <a:solidFill>
                  <a:srgbClr val="602559"/>
                </a:solidFill>
                <a:latin typeface="Calibri" pitchFamily="34" charset="0"/>
              </a:defRPr>
            </a:lvl2pPr>
            <a:lvl3pPr marL="1143000" indent="-228600" eaLnBrk="0" hangingPunct="0">
              <a:defRPr sz="3000">
                <a:solidFill>
                  <a:srgbClr val="602559"/>
                </a:solidFill>
                <a:latin typeface="Calibri" pitchFamily="34" charset="0"/>
              </a:defRPr>
            </a:lvl3pPr>
            <a:lvl4pPr marL="1600200" indent="-228600" eaLnBrk="0" hangingPunct="0">
              <a:defRPr sz="3000">
                <a:solidFill>
                  <a:srgbClr val="602559"/>
                </a:solidFill>
                <a:latin typeface="Calibri" pitchFamily="34" charset="0"/>
              </a:defRPr>
            </a:lvl4pPr>
            <a:lvl5pPr marL="2057400" indent="-228600" eaLnBrk="0" hangingPunct="0">
              <a:defRPr sz="3000">
                <a:solidFill>
                  <a:srgbClr val="60255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SzPct val="80000"/>
              <a:buFontTx/>
              <a:buChar char="•"/>
              <a:defRPr/>
            </a:pPr>
            <a:endParaRPr lang="en-US" altLang="nl-NL" sz="3000">
              <a:cs typeface="Arial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448300" y="6335742"/>
            <a:ext cx="12954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fld id="{76C53067-D269-4B43-B693-49A4E38C259A}" type="slidenum">
              <a:rPr lang="nl-NL" altLang="nl-NL" sz="1100" smtClean="0">
                <a:solidFill>
                  <a:schemeClr val="bg1"/>
                </a:solidFill>
              </a:rPr>
              <a:pPr algn="ctr" eaLnBrk="1" hangingPunct="1">
                <a:spcBef>
                  <a:spcPct val="50000"/>
                </a:spcBef>
                <a:defRPr/>
              </a:pPr>
              <a:t>‹nr.›</a:t>
            </a:fld>
            <a:r>
              <a:rPr lang="nl-NL" altLang="nl-NL" sz="1100" dirty="0">
                <a:solidFill>
                  <a:schemeClr val="bg1"/>
                </a:solidFill>
              </a:rPr>
              <a:t> van 11</a:t>
            </a:r>
          </a:p>
        </p:txBody>
      </p:sp>
      <p:sp>
        <p:nvSpPr>
          <p:cNvPr id="2" name="Tijdelijke aanduiding voor tekst 4">
            <a:extLst>
              <a:ext uri="{FF2B5EF4-FFF2-40B4-BE49-F238E27FC236}">
                <a16:creationId xmlns:a16="http://schemas.microsoft.com/office/drawing/2014/main" id="{B3410455-3EFA-C5B5-CF89-B67C9E1822F7}"/>
              </a:ext>
            </a:extLst>
          </p:cNvPr>
          <p:cNvSpPr txBox="1">
            <a:spLocks/>
          </p:cNvSpPr>
          <p:nvPr userDrawn="1"/>
        </p:nvSpPr>
        <p:spPr>
          <a:xfrm>
            <a:off x="7320136" y="6371094"/>
            <a:ext cx="4464496" cy="260870"/>
          </a:xfrm>
          <a:prstGeom prst="rect">
            <a:avLst/>
          </a:prstGeom>
        </p:spPr>
        <p:txBody>
          <a:bodyPr/>
          <a:lstStyle>
            <a:lvl1pPr marL="0" indent="0" algn="r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None/>
              <a:defRPr sz="1400" b="1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717550" indent="-35877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1076325" indent="-358775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1435100" indent="-35877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1793875" indent="-358775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37750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42322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46894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51466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nl-NL" kern="0" dirty="0"/>
              <a:t>Handboek voor de leraar basisonderwijs | H12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3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bg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bg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bg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bg1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334743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334743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334743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334743"/>
          </a:solidFill>
          <a:latin typeface="Calibri" pitchFamily="34" charset="0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SzPct val="80000"/>
        <a:buFont typeface="Arial" panose="020B0604020202020204" pitchFamily="34" charset="0"/>
        <a:buChar char="•"/>
        <a:defRPr sz="3400">
          <a:solidFill>
            <a:schemeClr val="tx1"/>
          </a:solidFill>
          <a:latin typeface="+mn-lt"/>
          <a:ea typeface="+mn-ea"/>
          <a:cs typeface="+mn-cs"/>
        </a:defRPr>
      </a:lvl1pPr>
      <a:lvl2pPr marL="717550" indent="-358775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076325" indent="-35877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1435100" indent="-35877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1793875" indent="-358775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377507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ＭＳ Ｐゴシック" charset="-128"/>
        </a:defRPr>
      </a:lvl6pPr>
      <a:lvl7pPr marL="423227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ＭＳ Ｐゴシック" charset="-128"/>
        </a:defRPr>
      </a:lvl7pPr>
      <a:lvl8pPr marL="468947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ＭＳ Ｐゴシック" charset="-128"/>
        </a:defRPr>
      </a:lvl8pPr>
      <a:lvl9pPr marL="514667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schets, Lijnillustraties, tekening, illustratie&#10;&#10;Automatisch gegenereerde beschrijving">
            <a:extLst>
              <a:ext uri="{FF2B5EF4-FFF2-40B4-BE49-F238E27FC236}">
                <a16:creationId xmlns:a16="http://schemas.microsoft.com/office/drawing/2014/main" id="{C4F1A204-1EA8-43EE-85A2-A73D1C3600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367808" y="2118235"/>
            <a:ext cx="2880320" cy="4029071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0155A22B-C1BB-96F2-7C58-AA909170DE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340768"/>
            <a:ext cx="10363200" cy="1470025"/>
          </a:xfrm>
        </p:spPr>
        <p:txBody>
          <a:bodyPr/>
          <a:lstStyle/>
          <a:p>
            <a:pPr defTabSz="720000"/>
            <a:r>
              <a:rPr lang="nl-NL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12	</a:t>
            </a:r>
            <a:r>
              <a:rPr lang="nl-NL" sz="3600" dirty="0">
                <a:solidFill>
                  <a:srgbClr val="FF96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Hoe blijf je groeien als juf of meester?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4BA330A-EC7F-AD53-BDED-C4A4A9BCAD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018414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8D56FB9E-3B66-B988-B526-4466286EBF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Ga je concerns te lijf</a:t>
            </a:r>
          </a:p>
          <a:p>
            <a:r>
              <a:rPr lang="nl-NL" dirty="0"/>
              <a:t>Timemanagement</a:t>
            </a:r>
          </a:p>
          <a:p>
            <a:r>
              <a:rPr lang="nl-NL" dirty="0"/>
              <a:t>Haalbare stappen</a:t>
            </a:r>
          </a:p>
          <a:p>
            <a:r>
              <a:rPr lang="nl-NL" dirty="0"/>
              <a:t>Het portfolio</a:t>
            </a:r>
          </a:p>
          <a:p>
            <a:r>
              <a:rPr lang="nl-NL" dirty="0"/>
              <a:t>Je kunt niet alles!</a:t>
            </a:r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C20C285E-E9CD-9A69-814E-2FB1010CC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behoud je veerkracht in je werk?</a:t>
            </a:r>
          </a:p>
        </p:txBody>
      </p:sp>
    </p:spTree>
    <p:extLst>
      <p:ext uri="{BB962C8B-B14F-4D97-AF65-F5344CB8AC3E}">
        <p14:creationId xmlns:p14="http://schemas.microsoft.com/office/powerpoint/2010/main" val="2697531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50CB76FC-4894-D8C3-4922-20D9FC649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nl-NL" dirty="0"/>
              <a:t>Leraar worden is zowel een kunst als een kunde. Met een kunde bedoelt men de kennis en vaardigheid die je hebt opgedaan. Kunst is echter meer dan dat; daarbij gaat het eerder om intuïtief en ervaringsvol handelen. Ben je het eens met deze uitspraak? Licht toe waarom kunst volgens jou wel/geen onderdeel van het beroep is. 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51B39341-D22E-F393-A6FA-C340CDCBD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Reflectievraag</a:t>
            </a:r>
          </a:p>
        </p:txBody>
      </p:sp>
    </p:spTree>
    <p:extLst>
      <p:ext uri="{BB962C8B-B14F-4D97-AF65-F5344CB8AC3E}">
        <p14:creationId xmlns:p14="http://schemas.microsoft.com/office/powerpoint/2010/main" val="3960676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moet je kunnen als leraar?</a:t>
            </a:r>
          </a:p>
          <a:p>
            <a:r>
              <a:rPr lang="nl-NL" dirty="0"/>
              <a:t>Hoe ga je in gesprek met jezelf?</a:t>
            </a:r>
          </a:p>
          <a:p>
            <a:r>
              <a:rPr lang="nl-NL" dirty="0"/>
              <a:t>Hoe behoud je veerkracht in je werk?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Overzicht presentatie</a:t>
            </a:r>
          </a:p>
        </p:txBody>
      </p:sp>
    </p:spTree>
    <p:extLst>
      <p:ext uri="{BB962C8B-B14F-4D97-AF65-F5344CB8AC3E}">
        <p14:creationId xmlns:p14="http://schemas.microsoft.com/office/powerpoint/2010/main" val="851704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inhoud 4" descr="Afbeelding met tekst, cirkel, Lettertype, schermopname&#10;&#10;Automatisch gegenereerde beschrijving">
            <a:extLst>
              <a:ext uri="{FF2B5EF4-FFF2-40B4-BE49-F238E27FC236}">
                <a16:creationId xmlns:a16="http://schemas.microsoft.com/office/drawing/2014/main" id="{04120861-733F-8BFF-B9D4-D90C658EC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8681" y="1268760"/>
            <a:ext cx="4654638" cy="4654638"/>
          </a:xfrm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63E297B0-875A-419A-D11B-F380EB2E1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je moet kunnen: Professionele identiteit</a:t>
            </a:r>
          </a:p>
        </p:txBody>
      </p:sp>
    </p:spTree>
    <p:extLst>
      <p:ext uri="{BB962C8B-B14F-4D97-AF65-F5344CB8AC3E}">
        <p14:creationId xmlns:p14="http://schemas.microsoft.com/office/powerpoint/2010/main" val="3320401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B0854D9A-F421-E14E-6F02-7F6DDD113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Assertiviteit: weerbaarheid</a:t>
            </a:r>
          </a:p>
          <a:p>
            <a:r>
              <a:rPr lang="nl-NL" dirty="0" err="1"/>
              <a:t>Proactiviteit</a:t>
            </a:r>
            <a:r>
              <a:rPr lang="nl-NL" dirty="0"/>
              <a:t>: anticiperen</a:t>
            </a:r>
          </a:p>
          <a:p>
            <a:r>
              <a:rPr lang="nl-NL" dirty="0"/>
              <a:t>Empathie: inleven</a:t>
            </a:r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804D36-D564-F34E-B559-7E611CBBF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je moet kunnen</a:t>
            </a:r>
          </a:p>
        </p:txBody>
      </p:sp>
    </p:spTree>
    <p:extLst>
      <p:ext uri="{BB962C8B-B14F-4D97-AF65-F5344CB8AC3E}">
        <p14:creationId xmlns:p14="http://schemas.microsoft.com/office/powerpoint/2010/main" val="543136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inhoud 4" descr="Afbeelding met tekst, diagram, cirkel, schermopname&#10;&#10;Automatisch gegenereerde beschrijving">
            <a:extLst>
              <a:ext uri="{FF2B5EF4-FFF2-40B4-BE49-F238E27FC236}">
                <a16:creationId xmlns:a16="http://schemas.microsoft.com/office/drawing/2014/main" id="{7EA07F05-7141-B3BB-8EE5-2F604A40FB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0164" y="1268760"/>
            <a:ext cx="5731671" cy="4716524"/>
          </a:xfrm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AEB88F36-EA86-D21A-7821-5211E1120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 gesprek met jezelf: Spiraalmodel voor reflectie</a:t>
            </a:r>
          </a:p>
        </p:txBody>
      </p:sp>
    </p:spTree>
    <p:extLst>
      <p:ext uri="{BB962C8B-B14F-4D97-AF65-F5344CB8AC3E}">
        <p14:creationId xmlns:p14="http://schemas.microsoft.com/office/powerpoint/2010/main" val="1393768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inhoud 4" descr="Afbeelding met tekst, schermopname, cirkel, Lettertype&#10;&#10;Automatisch gegenereerde beschrijving">
            <a:extLst>
              <a:ext uri="{FF2B5EF4-FFF2-40B4-BE49-F238E27FC236}">
                <a16:creationId xmlns:a16="http://schemas.microsoft.com/office/drawing/2014/main" id="{D99E514D-DB3E-B210-9514-AB7E287825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7728" y="1196752"/>
            <a:ext cx="6367625" cy="4766442"/>
          </a:xfrm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81DF58F8-F5CA-7DC2-4ED5-89598B0A7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 gesprek met jezelf: Kernreflectie</a:t>
            </a:r>
          </a:p>
        </p:txBody>
      </p:sp>
    </p:spTree>
    <p:extLst>
      <p:ext uri="{BB962C8B-B14F-4D97-AF65-F5344CB8AC3E}">
        <p14:creationId xmlns:p14="http://schemas.microsoft.com/office/powerpoint/2010/main" val="1717405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E272BC2F-BF4B-9B5D-3D58-23F5E92DF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Herkaderen zorgt ervoor dat je vanuit een ander perspectief naar dezelfde situatie gaat kijken</a:t>
            </a:r>
          </a:p>
          <a:p>
            <a:r>
              <a:rPr lang="nl-NL" dirty="0"/>
              <a:t>Herkaderen helpt als je vastzit in een negatieve, niet helpende interpretatie van de feiten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062387A-5D5B-8F8D-06A1-8ADFB5431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 gesprek met jezelf: Herkaderen</a:t>
            </a:r>
          </a:p>
        </p:txBody>
      </p:sp>
    </p:spTree>
    <p:extLst>
      <p:ext uri="{BB962C8B-B14F-4D97-AF65-F5344CB8AC3E}">
        <p14:creationId xmlns:p14="http://schemas.microsoft.com/office/powerpoint/2010/main" val="1926706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E318E7EE-57FA-D84A-14C3-4A9E87A9E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Accurate </a:t>
            </a:r>
            <a:r>
              <a:rPr lang="nl-NL" dirty="0" err="1"/>
              <a:t>estimators</a:t>
            </a:r>
            <a:endParaRPr lang="nl-NL" dirty="0"/>
          </a:p>
          <a:p>
            <a:r>
              <a:rPr lang="nl-NL" dirty="0" err="1"/>
              <a:t>Overestimators</a:t>
            </a:r>
            <a:endParaRPr lang="nl-NL" dirty="0"/>
          </a:p>
          <a:p>
            <a:r>
              <a:rPr lang="nl-NL" dirty="0" err="1"/>
              <a:t>Underestimators</a:t>
            </a:r>
            <a:endParaRPr lang="nl-NL" dirty="0"/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0CA3FE6-A346-E7E5-FF5D-F9879961B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 gesprek met jezelf: Feedback en zelfinzicht</a:t>
            </a:r>
          </a:p>
        </p:txBody>
      </p:sp>
    </p:spTree>
    <p:extLst>
      <p:ext uri="{BB962C8B-B14F-4D97-AF65-F5344CB8AC3E}">
        <p14:creationId xmlns:p14="http://schemas.microsoft.com/office/powerpoint/2010/main" val="1437641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inhoud 4" descr="Afbeelding met tekst, cirkel, diagram, schermopname&#10;&#10;Automatisch gegenereerde beschrijving">
            <a:extLst>
              <a:ext uri="{FF2B5EF4-FFF2-40B4-BE49-F238E27FC236}">
                <a16:creationId xmlns:a16="http://schemas.microsoft.com/office/drawing/2014/main" id="{F4A32192-5E63-5E12-189D-69FC55D36D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3221" y="1268760"/>
            <a:ext cx="5384277" cy="4583538"/>
          </a:xfrm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B68C1CF9-8BAF-585A-6BE2-5302AAE3B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 gesprek met jezelf: Onderzoek</a:t>
            </a:r>
          </a:p>
        </p:txBody>
      </p:sp>
    </p:spTree>
    <p:extLst>
      <p:ext uri="{BB962C8B-B14F-4D97-AF65-F5344CB8AC3E}">
        <p14:creationId xmlns:p14="http://schemas.microsoft.com/office/powerpoint/2010/main" val="3947602729"/>
      </p:ext>
    </p:extLst>
  </p:cSld>
  <p:clrMapOvr>
    <a:masterClrMapping/>
  </p:clrMapOvr>
</p:sld>
</file>

<file path=ppt/theme/theme1.xml><?xml version="1.0" encoding="utf-8"?>
<a:theme xmlns:a="http://schemas.openxmlformats.org/drawingml/2006/main" name="ppt sjab;loon leltz">
  <a:themeElements>
    <a:clrScheme name="sjabloon coutinh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jabloon coutinho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987425" marR="0" indent="2667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80000"/>
          <a:buFontTx/>
          <a:buChar char="•"/>
          <a:tabLst/>
          <a:defRPr kumimoji="0" lang="nl-NL" sz="3000" b="0" i="0" u="none" strike="noStrike" cap="none" normalizeH="0" baseline="0">
            <a:ln>
              <a:noFill/>
            </a:ln>
            <a:solidFill>
              <a:srgbClr val="602559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987425" marR="0" indent="2667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80000"/>
          <a:buFontTx/>
          <a:buChar char="•"/>
          <a:tabLst/>
          <a:defRPr kumimoji="0" lang="nl-NL" sz="3000" b="0" i="0" u="none" strike="noStrike" cap="none" normalizeH="0" baseline="0">
            <a:ln>
              <a:noFill/>
            </a:ln>
            <a:solidFill>
              <a:srgbClr val="602559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sjabloon coutinh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coutinh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coutinh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coutinh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coutinh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coutinh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coutinh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coutinh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coutinh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coutinh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coutinh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coutinh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</TotalTime>
  <Words>211</Words>
  <Application>Microsoft Office PowerPoint</Application>
  <PresentationFormat>Breedbeeld</PresentationFormat>
  <Paragraphs>28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Calibri</vt:lpstr>
      <vt:lpstr>Source Sans Pro</vt:lpstr>
      <vt:lpstr>Times New Roman</vt:lpstr>
      <vt:lpstr>ppt sjab;loon leltz</vt:lpstr>
      <vt:lpstr>12 Hoe blijf je groeien als juf of meester?</vt:lpstr>
      <vt:lpstr>Overzicht presentatie</vt:lpstr>
      <vt:lpstr>Wat je moet kunnen: Professionele identiteit</vt:lpstr>
      <vt:lpstr>Wat je moet kunnen</vt:lpstr>
      <vt:lpstr>In gesprek met jezelf: Spiraalmodel voor reflectie</vt:lpstr>
      <vt:lpstr>In gesprek met jezelf: Kernreflectie</vt:lpstr>
      <vt:lpstr>In gesprek met jezelf: Herkaderen</vt:lpstr>
      <vt:lpstr>In gesprek met jezelf: Feedback en zelfinzicht</vt:lpstr>
      <vt:lpstr>In gesprek met jezelf: Onderzoek</vt:lpstr>
      <vt:lpstr>Hoe behoud je veerkracht in je werk?</vt:lpstr>
      <vt:lpstr>Reflectievraag</vt:lpstr>
    </vt:vector>
  </TitlesOfParts>
  <Company>Uitgeverij Coutinho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Louise Prompers</dc:creator>
  <cp:lastModifiedBy>Elly Lewin</cp:lastModifiedBy>
  <cp:revision>32</cp:revision>
  <cp:lastPrinted>2004-07-26T08:49:33Z</cp:lastPrinted>
  <dcterms:created xsi:type="dcterms:W3CDTF">2017-01-10T11:02:55Z</dcterms:created>
  <dcterms:modified xsi:type="dcterms:W3CDTF">2023-06-07T10:10:47Z</dcterms:modified>
</cp:coreProperties>
</file>